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rchitects Daughter" panose="020B0604020202020204" charset="0"/>
      <p:regular r:id="rId13"/>
    </p:embeddedFont>
    <p:embeddedFont>
      <p:font typeface="Lobster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tamaran" panose="020B0604020202020204" charset="0"/>
      <p:regular r:id="rId19"/>
      <p:bold r:id="rId20"/>
    </p:embeddedFont>
    <p:embeddedFont>
      <p:font typeface="Patrick Hand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505e5f957_2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505e5f957_2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71237d4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71237d4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9aafb0b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9aafb0b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505e5f957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505e5f957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71237d4e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71237d4e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505e5f957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505e5f957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505e5f957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505e5f957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9aafb0b0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9aafb0b0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3113" y="216500"/>
            <a:ext cx="4937775" cy="45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98355" y="1010125"/>
            <a:ext cx="31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726600" y="0"/>
            <a:ext cx="4921200" cy="1388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1063200" y="367900"/>
            <a:ext cx="4497900" cy="10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2758488" y="-463550"/>
            <a:ext cx="3627026" cy="641782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>
            <a:spLocks noGrp="1"/>
          </p:cNvSpPr>
          <p:nvPr>
            <p:ph type="title" hasCustomPrompt="1"/>
          </p:nvPr>
        </p:nvSpPr>
        <p:spPr>
          <a:xfrm>
            <a:off x="2271775" y="1542250"/>
            <a:ext cx="4600500" cy="14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2984250" y="2915600"/>
            <a:ext cx="31755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394950" y="3598868"/>
            <a:ext cx="3187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394950" y="662775"/>
            <a:ext cx="3638100" cy="25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-50175" y="300150"/>
            <a:ext cx="92415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 idx="2"/>
          </p:nvPr>
        </p:nvSpPr>
        <p:spPr>
          <a:xfrm>
            <a:off x="1461319" y="185250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461325" y="2262700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3"/>
          </p:nvPr>
        </p:nvSpPr>
        <p:spPr>
          <a:xfrm>
            <a:off x="5238281" y="185250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4"/>
          </p:nvPr>
        </p:nvSpPr>
        <p:spPr>
          <a:xfrm>
            <a:off x="5238280" y="2262700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5"/>
          </p:nvPr>
        </p:nvSpPr>
        <p:spPr>
          <a:xfrm>
            <a:off x="1461319" y="31746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6"/>
          </p:nvPr>
        </p:nvSpPr>
        <p:spPr>
          <a:xfrm>
            <a:off x="1461325" y="3584825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7"/>
          </p:nvPr>
        </p:nvSpPr>
        <p:spPr>
          <a:xfrm>
            <a:off x="5238281" y="31746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8"/>
          </p:nvPr>
        </p:nvSpPr>
        <p:spPr>
          <a:xfrm>
            <a:off x="5238280" y="3584825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ONLY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 idx="2"/>
          </p:nvPr>
        </p:nvSpPr>
        <p:spPr>
          <a:xfrm>
            <a:off x="1842319" y="27627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842319" y="3249125"/>
            <a:ext cx="24444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3"/>
          </p:nvPr>
        </p:nvSpPr>
        <p:spPr>
          <a:xfrm>
            <a:off x="4857281" y="27627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4"/>
          </p:nvPr>
        </p:nvSpPr>
        <p:spPr>
          <a:xfrm>
            <a:off x="4857281" y="3249125"/>
            <a:ext cx="24444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52982">
            <a:off x="-2228827" y="2581135"/>
            <a:ext cx="3104622" cy="284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ONLY_1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2"/>
          </p:nvPr>
        </p:nvSpPr>
        <p:spPr>
          <a:xfrm>
            <a:off x="1660812" y="29159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1660812" y="3478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3"/>
          </p:nvPr>
        </p:nvSpPr>
        <p:spPr>
          <a:xfrm>
            <a:off x="3696004" y="29159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4"/>
          </p:nvPr>
        </p:nvSpPr>
        <p:spPr>
          <a:xfrm>
            <a:off x="3696004" y="3478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5"/>
          </p:nvPr>
        </p:nvSpPr>
        <p:spPr>
          <a:xfrm>
            <a:off x="5731191" y="29159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6"/>
          </p:nvPr>
        </p:nvSpPr>
        <p:spPr>
          <a:xfrm>
            <a:off x="5731191" y="3478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 rot="-433836">
            <a:off x="4256249" y="1741598"/>
            <a:ext cx="2907925" cy="15751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 rot="-432969">
            <a:off x="4732618" y="3306567"/>
            <a:ext cx="2292760" cy="1107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2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150" y="304640"/>
            <a:ext cx="5840423" cy="46693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215600" y="4877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_HEADER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 rot="-751593">
            <a:off x="1985584" y="3475404"/>
            <a:ext cx="2471738" cy="5147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1"/>
          </p:nvPr>
        </p:nvSpPr>
        <p:spPr>
          <a:xfrm rot="-739912">
            <a:off x="1652287" y="3899950"/>
            <a:ext cx="3341703" cy="7925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 rot="452811">
            <a:off x="3437575" y="3328334"/>
            <a:ext cx="2471509" cy="5147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464367">
            <a:off x="2904682" y="3753522"/>
            <a:ext cx="3341539" cy="792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TITLE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1"/>
          <p:cNvGrpSpPr/>
          <p:nvPr/>
        </p:nvGrpSpPr>
        <p:grpSpPr>
          <a:xfrm>
            <a:off x="905796" y="-1057811"/>
            <a:ext cx="7332402" cy="7259105"/>
            <a:chOff x="981117" y="-452758"/>
            <a:chExt cx="7373695" cy="6214455"/>
          </a:xfrm>
        </p:grpSpPr>
        <p:sp>
          <p:nvSpPr>
            <p:cNvPr id="93" name="Google Shape;93;p21"/>
            <p:cNvSpPr/>
            <p:nvPr/>
          </p:nvSpPr>
          <p:spPr>
            <a:xfrm rot="-927981">
              <a:off x="1524243" y="324433"/>
              <a:ext cx="6321122" cy="4679152"/>
            </a:xfrm>
            <a:custGeom>
              <a:avLst/>
              <a:gdLst/>
              <a:ahLst/>
              <a:cxnLst/>
              <a:rect l="l" t="t" r="r" b="b"/>
              <a:pathLst>
                <a:path w="90530" h="67014" extrusionOk="0">
                  <a:moveTo>
                    <a:pt x="12061" y="1"/>
                  </a:moveTo>
                  <a:lnTo>
                    <a:pt x="0" y="46789"/>
                  </a:lnTo>
                  <a:lnTo>
                    <a:pt x="78469" y="67013"/>
                  </a:lnTo>
                  <a:lnTo>
                    <a:pt x="90530" y="20219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rgbClr val="595959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1"/>
            <p:cNvSpPr/>
            <p:nvPr/>
          </p:nvSpPr>
          <p:spPr>
            <a:xfrm rot="-927981">
              <a:off x="1490611" y="305347"/>
              <a:ext cx="6321122" cy="4679501"/>
            </a:xfrm>
            <a:custGeom>
              <a:avLst/>
              <a:gdLst/>
              <a:ahLst/>
              <a:cxnLst/>
              <a:rect l="l" t="t" r="r" b="b"/>
              <a:pathLst>
                <a:path w="90530" h="67019" extrusionOk="0">
                  <a:moveTo>
                    <a:pt x="12061" y="1"/>
                  </a:moveTo>
                  <a:lnTo>
                    <a:pt x="1" y="46795"/>
                  </a:lnTo>
                  <a:lnTo>
                    <a:pt x="78469" y="67019"/>
                  </a:lnTo>
                  <a:lnTo>
                    <a:pt x="90530" y="20225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21"/>
          <p:cNvSpPr/>
          <p:nvPr/>
        </p:nvSpPr>
        <p:spPr>
          <a:xfrm rot="4983645">
            <a:off x="6291354" y="3086931"/>
            <a:ext cx="1727973" cy="25644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FFFF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1"/>
          <p:cNvSpPr/>
          <p:nvPr/>
        </p:nvSpPr>
        <p:spPr>
          <a:xfrm rot="-2214114">
            <a:off x="397113" y="678722"/>
            <a:ext cx="2529408" cy="80525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cubicBezTo>
                  <a:pt x="992" y="1"/>
                  <a:pt x="2172" y="1007"/>
                  <a:pt x="2091" y="1954"/>
                </a:cubicBezTo>
                <a:cubicBezTo>
                  <a:pt x="2015" y="2901"/>
                  <a:pt x="915" y="3473"/>
                  <a:pt x="915" y="3473"/>
                </a:cubicBezTo>
                <a:cubicBezTo>
                  <a:pt x="915" y="3473"/>
                  <a:pt x="2064" y="4469"/>
                  <a:pt x="1977" y="5476"/>
                </a:cubicBezTo>
                <a:cubicBezTo>
                  <a:pt x="1884" y="6477"/>
                  <a:pt x="333" y="7576"/>
                  <a:pt x="333" y="7576"/>
                </a:cubicBezTo>
                <a:cubicBezTo>
                  <a:pt x="333" y="7576"/>
                  <a:pt x="1460" y="8801"/>
                  <a:pt x="1400" y="9465"/>
                </a:cubicBezTo>
                <a:cubicBezTo>
                  <a:pt x="1345" y="10134"/>
                  <a:pt x="1" y="11364"/>
                  <a:pt x="1" y="11364"/>
                </a:cubicBezTo>
                <a:lnTo>
                  <a:pt x="34903" y="14902"/>
                </a:lnTo>
                <a:cubicBezTo>
                  <a:pt x="33053" y="12943"/>
                  <a:pt x="35230" y="11114"/>
                  <a:pt x="35230" y="11114"/>
                </a:cubicBezTo>
                <a:cubicBezTo>
                  <a:pt x="35230" y="11114"/>
                  <a:pt x="34588" y="9993"/>
                  <a:pt x="34495" y="9138"/>
                </a:cubicBezTo>
                <a:cubicBezTo>
                  <a:pt x="34397" y="8289"/>
                  <a:pt x="35905" y="7244"/>
                  <a:pt x="35905" y="7244"/>
                </a:cubicBezTo>
                <a:cubicBezTo>
                  <a:pt x="35905" y="7244"/>
                  <a:pt x="34658" y="6123"/>
                  <a:pt x="34729" y="5291"/>
                </a:cubicBezTo>
                <a:cubicBezTo>
                  <a:pt x="34800" y="4452"/>
                  <a:pt x="36226" y="3565"/>
                  <a:pt x="36226" y="3565"/>
                </a:cubicBezTo>
                <a:lnTo>
                  <a:pt x="991" y="1"/>
                </a:lnTo>
                <a:close/>
              </a:path>
            </a:pathLst>
          </a:custGeom>
          <a:solidFill>
            <a:srgbClr val="FFFFFF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ctrTitle"/>
          </p:nvPr>
        </p:nvSpPr>
        <p:spPr>
          <a:xfrm>
            <a:off x="1371900" y="1162825"/>
            <a:ext cx="6400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1"/>
          </p:nvPr>
        </p:nvSpPr>
        <p:spPr>
          <a:xfrm>
            <a:off x="2183100" y="3259450"/>
            <a:ext cx="47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_ONLY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ITLE_ONLY_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-50175" y="300150"/>
            <a:ext cx="47226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343199" y="-722175"/>
            <a:ext cx="4001225" cy="76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1230498" y="2485975"/>
            <a:ext cx="18804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 idx="2" hasCustomPrompt="1"/>
          </p:nvPr>
        </p:nvSpPr>
        <p:spPr>
          <a:xfrm>
            <a:off x="1230488" y="1721075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3"/>
          </p:nvPr>
        </p:nvSpPr>
        <p:spPr>
          <a:xfrm>
            <a:off x="3837123" y="2485975"/>
            <a:ext cx="18804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 idx="4" hasCustomPrompt="1"/>
          </p:nvPr>
        </p:nvSpPr>
        <p:spPr>
          <a:xfrm>
            <a:off x="3837113" y="1721075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5"/>
          </p:nvPr>
        </p:nvSpPr>
        <p:spPr>
          <a:xfrm>
            <a:off x="2533811" y="3957350"/>
            <a:ext cx="18804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title" idx="6" hasCustomPrompt="1"/>
          </p:nvPr>
        </p:nvSpPr>
        <p:spPr>
          <a:xfrm>
            <a:off x="2533788" y="319245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 1">
  <p:cSld name="SECTION_HEADER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 rot="-118108">
            <a:off x="3581953" y="3412981"/>
            <a:ext cx="2471659" cy="514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1"/>
          </p:nvPr>
        </p:nvSpPr>
        <p:spPr>
          <a:xfrm rot="-106489">
            <a:off x="3143571" y="3846585"/>
            <a:ext cx="3341803" cy="79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2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950" y="-670575"/>
            <a:ext cx="6873224" cy="740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3838275" y="1547900"/>
            <a:ext cx="28500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 hasCustomPrompt="1"/>
          </p:nvPr>
        </p:nvSpPr>
        <p:spPr>
          <a:xfrm>
            <a:off x="1334775" y="15479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2"/>
          </p:nvPr>
        </p:nvSpPr>
        <p:spPr>
          <a:xfrm>
            <a:off x="3838275" y="2664400"/>
            <a:ext cx="28500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title" idx="3" hasCustomPrompt="1"/>
          </p:nvPr>
        </p:nvSpPr>
        <p:spPr>
          <a:xfrm>
            <a:off x="1334775" y="26644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4"/>
          </p:nvPr>
        </p:nvSpPr>
        <p:spPr>
          <a:xfrm>
            <a:off x="3838275" y="3780900"/>
            <a:ext cx="28500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 idx="5" hasCustomPrompt="1"/>
          </p:nvPr>
        </p:nvSpPr>
        <p:spPr>
          <a:xfrm>
            <a:off x="1334775" y="37809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_ONLY_2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/>
          <p:nvPr/>
        </p:nvSpPr>
        <p:spPr>
          <a:xfrm rot="398269">
            <a:off x="578384" y="-5755"/>
            <a:ext cx="7181238" cy="5188439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15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 idx="2"/>
          </p:nvPr>
        </p:nvSpPr>
        <p:spPr>
          <a:xfrm>
            <a:off x="1139850" y="3185150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>
            <a:off x="1139850" y="3595350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title" idx="3"/>
          </p:nvPr>
        </p:nvSpPr>
        <p:spPr>
          <a:xfrm>
            <a:off x="3277646" y="3185150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4"/>
          </p:nvPr>
        </p:nvSpPr>
        <p:spPr>
          <a:xfrm>
            <a:off x="3277650" y="3595350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 idx="5"/>
          </p:nvPr>
        </p:nvSpPr>
        <p:spPr>
          <a:xfrm>
            <a:off x="5415438" y="3185150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6"/>
          </p:nvPr>
        </p:nvSpPr>
        <p:spPr>
          <a:xfrm>
            <a:off x="5415446" y="3595350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 idx="7"/>
          </p:nvPr>
        </p:nvSpPr>
        <p:spPr>
          <a:xfrm>
            <a:off x="1139850" y="1775975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8"/>
          </p:nvPr>
        </p:nvSpPr>
        <p:spPr>
          <a:xfrm>
            <a:off x="1139850" y="2186175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title" idx="9"/>
          </p:nvPr>
        </p:nvSpPr>
        <p:spPr>
          <a:xfrm>
            <a:off x="3277646" y="1775975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3"/>
          </p:nvPr>
        </p:nvSpPr>
        <p:spPr>
          <a:xfrm>
            <a:off x="3277650" y="2186175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title" idx="14"/>
          </p:nvPr>
        </p:nvSpPr>
        <p:spPr>
          <a:xfrm>
            <a:off x="5415438" y="1775975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15"/>
          </p:nvPr>
        </p:nvSpPr>
        <p:spPr>
          <a:xfrm>
            <a:off x="5415446" y="2186175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1">
  <p:cSld name="TITLE_ONLY_1_2_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 idx="2"/>
          </p:nvPr>
        </p:nvSpPr>
        <p:spPr>
          <a:xfrm>
            <a:off x="1260376" y="3099050"/>
            <a:ext cx="2118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1260376" y="3585450"/>
            <a:ext cx="21186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title" idx="3"/>
          </p:nvPr>
        </p:nvSpPr>
        <p:spPr>
          <a:xfrm>
            <a:off x="4407027" y="3099050"/>
            <a:ext cx="2118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4"/>
          </p:nvPr>
        </p:nvSpPr>
        <p:spPr>
          <a:xfrm>
            <a:off x="4407027" y="3585450"/>
            <a:ext cx="21186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 2">
  <p:cSld name="SECTION_HEADER_1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 rot="530765">
            <a:off x="1278700" y="3438716"/>
            <a:ext cx="2471701" cy="5149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 rot="542320">
            <a:off x="732969" y="3861485"/>
            <a:ext cx="3341797" cy="792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APTION_ONLY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475" y="-4025"/>
            <a:ext cx="3761450" cy="469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974250" y="1588325"/>
            <a:ext cx="2505900" cy="10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1"/>
          </p:nvPr>
        </p:nvSpPr>
        <p:spPr>
          <a:xfrm>
            <a:off x="974250" y="2692125"/>
            <a:ext cx="2505900" cy="13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APTION_ONLY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1875" y="0"/>
            <a:ext cx="3761450" cy="469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5819650" y="1592350"/>
            <a:ext cx="2505900" cy="10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5819650" y="2696150"/>
            <a:ext cx="2505900" cy="13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554" y="-1325744"/>
            <a:ext cx="5428087" cy="71815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8" name="Google Shape;158;p31"/>
          <p:cNvSpPr txBox="1">
            <a:spLocks noGrp="1"/>
          </p:cNvSpPr>
          <p:nvPr>
            <p:ph type="ctrTitle"/>
          </p:nvPr>
        </p:nvSpPr>
        <p:spPr>
          <a:xfrm>
            <a:off x="1677525" y="261100"/>
            <a:ext cx="4353300" cy="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1677525" y="1284100"/>
            <a:ext cx="3986100" cy="17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1677525" y="3323999"/>
            <a:ext cx="3305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/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/>
              </a:rPr>
              <a:t>Flaticon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/>
              </a:rPr>
              <a:t>Freepik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ONLY_2_2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8751" y="-1722050"/>
            <a:ext cx="8375450" cy="66960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1263875" y="1103875"/>
            <a:ext cx="3021600" cy="3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2"/>
          </p:nvPr>
        </p:nvSpPr>
        <p:spPr>
          <a:xfrm>
            <a:off x="4858528" y="1103875"/>
            <a:ext cx="3021600" cy="3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977163" y="2591037"/>
            <a:ext cx="2366400" cy="20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251063" y="2591037"/>
            <a:ext cx="2366400" cy="20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-50175" y="300150"/>
            <a:ext cx="47226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343199" y="-722175"/>
            <a:ext cx="4001225" cy="764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69188" y="746250"/>
            <a:ext cx="4238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1369188" y="1580250"/>
            <a:ext cx="4238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1978800" y="634425"/>
            <a:ext cx="5186400" cy="11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1063200" y="1807053"/>
            <a:ext cx="364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tects Daughter"/>
              <a:buNone/>
              <a:defRPr sz="2000" b="1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063200" y="2473322"/>
            <a:ext cx="4531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10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GcXDe7WwV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.ca.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careeronesto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ctrTitle"/>
          </p:nvPr>
        </p:nvSpPr>
        <p:spPr>
          <a:xfrm>
            <a:off x="1649374" y="857250"/>
            <a:ext cx="5807019" cy="19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>
                <a:latin typeface="Lobster" panose="020B0604020202020204" charset="0"/>
              </a:rPr>
              <a:t>Programa</a:t>
            </a:r>
            <a:r>
              <a:rPr lang="en-US" dirty="0">
                <a:latin typeface="Lobster" panose="020B0604020202020204" charset="0"/>
              </a:rPr>
              <a:t> de </a:t>
            </a:r>
            <a:r>
              <a:rPr lang="en-US" dirty="0" smtClean="0">
                <a:latin typeface="Lobster" panose="020B0604020202020204" charset="0"/>
              </a:rPr>
              <a:t/>
            </a:r>
            <a:br>
              <a:rPr lang="en-US" dirty="0" smtClean="0">
                <a:latin typeface="Lobster" panose="020B0604020202020204" charset="0"/>
              </a:rPr>
            </a:br>
            <a:r>
              <a:rPr lang="en-US" dirty="0" err="1" smtClean="0">
                <a:latin typeface="Lobster" panose="020B0604020202020204" charset="0"/>
              </a:rPr>
              <a:t>Capacitación</a:t>
            </a:r>
            <a:r>
              <a:rPr lang="en-US" dirty="0" smtClean="0">
                <a:latin typeface="Lobster" panose="020B0604020202020204" charset="0"/>
              </a:rPr>
              <a:t> </a:t>
            </a:r>
            <a:r>
              <a:rPr lang="en-US" dirty="0" err="1">
                <a:latin typeface="Lobster" panose="020B0604020202020204" charset="0"/>
              </a:rPr>
              <a:t>Laboral</a:t>
            </a:r>
            <a:r>
              <a:rPr lang="en-US" dirty="0">
                <a:latin typeface="Lobster" panose="020B0604020202020204" charset="0"/>
              </a:rPr>
              <a:t> I</a:t>
            </a:r>
            <a:r>
              <a:rPr lang="en" sz="4700" dirty="0" smtClean="0">
                <a:latin typeface="Lobster" panose="020B0604020202020204" charset="0"/>
                <a:ea typeface="Lobster"/>
                <a:cs typeface="Lobster"/>
                <a:sym typeface="Lobster"/>
              </a:rPr>
              <a:t> </a:t>
            </a:r>
            <a:endParaRPr dirty="0">
              <a:latin typeface="Lobster" panose="020B0604020202020204" charset="0"/>
              <a:ea typeface="Lobster"/>
              <a:cs typeface="Lobster"/>
              <a:sym typeface="Lobster"/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83628" y="4236325"/>
            <a:ext cx="2428700" cy="181749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3">
            <a:hlinkClick r:id="rId7" action="ppaction://hlinksldjump"/>
          </p:cNvPr>
          <p:cNvSpPr/>
          <p:nvPr/>
        </p:nvSpPr>
        <p:spPr>
          <a:xfrm>
            <a:off x="2677171" y="3219222"/>
            <a:ext cx="3951900" cy="12642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>
                <a:latin typeface="Lobster" panose="020B0604020202020204" charset="0"/>
              </a:rPr>
              <a:t>Mar </a:t>
            </a:r>
            <a:r>
              <a:rPr lang="en-US" sz="1600" dirty="0" err="1">
                <a:latin typeface="Lobster" panose="020B0604020202020204" charset="0"/>
              </a:rPr>
              <a:t>Minjares</a:t>
            </a:r>
            <a:r>
              <a:rPr lang="en-US" sz="1600" dirty="0">
                <a:latin typeface="Lobster" panose="020B0604020202020204" charset="0"/>
              </a:rPr>
              <a:t>, P.P.S.</a:t>
            </a:r>
          </a:p>
          <a:p>
            <a:pPr algn="ctr"/>
            <a:r>
              <a:rPr lang="en-US" sz="1600" dirty="0" err="1">
                <a:latin typeface="Lobster" panose="020B0604020202020204" charset="0"/>
              </a:rPr>
              <a:t>Especialista</a:t>
            </a:r>
            <a:r>
              <a:rPr lang="en-US" sz="1600" dirty="0">
                <a:latin typeface="Lobster" panose="020B0604020202020204" charset="0"/>
              </a:rPr>
              <a:t> </a:t>
            </a:r>
            <a:r>
              <a:rPr lang="en-US" sz="1600" dirty="0" err="1">
                <a:latin typeface="Lobster" panose="020B0604020202020204" charset="0"/>
              </a:rPr>
              <a:t>en</a:t>
            </a:r>
            <a:r>
              <a:rPr lang="en-US" sz="1600" dirty="0">
                <a:latin typeface="Lobster" panose="020B0604020202020204" charset="0"/>
              </a:rPr>
              <a:t> </a:t>
            </a:r>
            <a:r>
              <a:rPr lang="en-US" sz="1600" dirty="0" err="1">
                <a:latin typeface="Lobster" panose="020B0604020202020204" charset="0"/>
              </a:rPr>
              <a:t>Servicios</a:t>
            </a:r>
            <a:r>
              <a:rPr lang="en-US" sz="1600" dirty="0">
                <a:latin typeface="Lobster" panose="020B0604020202020204" charset="0"/>
              </a:rPr>
              <a:t> de </a:t>
            </a:r>
            <a:r>
              <a:rPr lang="en-US" sz="1600" dirty="0" err="1">
                <a:latin typeface="Lobster" panose="020B0604020202020204" charset="0"/>
              </a:rPr>
              <a:t>Apoyo</a:t>
            </a:r>
            <a:r>
              <a:rPr lang="en-US" sz="1600" dirty="0">
                <a:latin typeface="Lobster" panose="020B0604020202020204" charset="0"/>
              </a:rPr>
              <a:t> / </a:t>
            </a:r>
            <a:r>
              <a:rPr lang="en-US" sz="1600" dirty="0" err="1">
                <a:latin typeface="Lobster" panose="020B0604020202020204" charset="0"/>
              </a:rPr>
              <a:t>Directora</a:t>
            </a:r>
            <a:r>
              <a:rPr lang="en-US" sz="1600" dirty="0">
                <a:latin typeface="Lobster" panose="020B0604020202020204" charset="0"/>
              </a:rPr>
              <a:t> del </a:t>
            </a:r>
            <a:r>
              <a:rPr lang="en-US" sz="1600" dirty="0" err="1">
                <a:latin typeface="Lobster" panose="020B0604020202020204" charset="0"/>
              </a:rPr>
              <a:t>Programa</a:t>
            </a:r>
            <a:r>
              <a:rPr lang="en-US" sz="1600" dirty="0">
                <a:latin typeface="Lobster" panose="020B0604020202020204" charset="0"/>
              </a:rPr>
              <a:t> </a:t>
            </a:r>
            <a:r>
              <a:rPr lang="en-US" sz="1600" dirty="0" err="1">
                <a:latin typeface="Lobster" panose="020B0604020202020204" charset="0"/>
              </a:rPr>
              <a:t>Capacitación</a:t>
            </a:r>
            <a:r>
              <a:rPr lang="en-US" sz="1600" dirty="0">
                <a:latin typeface="Lobster" panose="020B0604020202020204" charset="0"/>
              </a:rPr>
              <a:t> </a:t>
            </a:r>
            <a:r>
              <a:rPr lang="en-US" sz="1600" dirty="0" err="1">
                <a:latin typeface="Lobster" panose="020B0604020202020204" charset="0"/>
              </a:rPr>
              <a:t>Laboral</a:t>
            </a:r>
            <a:endParaRPr lang="en-US" sz="1600" dirty="0">
              <a:latin typeface="Lobster" panose="020B0604020202020204" charset="0"/>
            </a:endParaRPr>
          </a:p>
          <a:p>
            <a:pPr algn="ctr"/>
            <a:r>
              <a:rPr lang="en-US" sz="1600" dirty="0">
                <a:latin typeface="Lobster" panose="020B0604020202020204" charset="0"/>
              </a:rPr>
              <a:t>Covina-Valley Unified School District </a:t>
            </a:r>
            <a:r>
              <a:rPr lang="en" sz="1600" dirty="0" smtClean="0">
                <a:latin typeface="Lobster" panose="020B0604020202020204" charset="0"/>
                <a:ea typeface="Lobster"/>
                <a:cs typeface="Lobster"/>
                <a:sym typeface="Lobster"/>
              </a:rPr>
              <a:t> </a:t>
            </a:r>
            <a:endParaRPr sz="1600" dirty="0">
              <a:latin typeface="Lobster" panose="020B0604020202020204" charset="0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19" y="65297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3844" y="65297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2"/>
          <p:cNvPicPr preferRelativeResize="0"/>
          <p:nvPr/>
        </p:nvPicPr>
        <p:blipFill rotWithShape="1">
          <a:blip r:embed="rId4">
            <a:alphaModFix/>
          </a:blip>
          <a:srcRect l="32006" t="19826" r="52023" b="9790"/>
          <a:stretch/>
        </p:blipFill>
        <p:spPr>
          <a:xfrm rot="5400000">
            <a:off x="8304487" y="3732486"/>
            <a:ext cx="690925" cy="228395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2">
            <a:hlinkClick r:id="" action="ppaction://hlinkshowjump?jump=nextslide"/>
          </p:cNvPr>
          <p:cNvSpPr/>
          <p:nvPr/>
        </p:nvSpPr>
        <p:spPr>
          <a:xfrm rot="-5400000">
            <a:off x="8596410" y="4768211"/>
            <a:ext cx="218547" cy="267237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2">
            <a:hlinkClick r:id="" action="ppaction://hlinkshowjump?jump=previousslide"/>
          </p:cNvPr>
          <p:cNvSpPr/>
          <p:nvPr/>
        </p:nvSpPr>
        <p:spPr>
          <a:xfrm rot="5400000">
            <a:off x="7973685" y="4768208"/>
            <a:ext cx="218547" cy="267237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2"/>
          <p:cNvSpPr txBox="1"/>
          <p:nvPr/>
        </p:nvSpPr>
        <p:spPr>
          <a:xfrm>
            <a:off x="1060675" y="523075"/>
            <a:ext cx="7049400" cy="4097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algn="ctr"/>
            <a:r>
              <a:rPr lang="en-US" sz="2800" b="1" dirty="0"/>
              <a:t>¿PREGUNTAS O COMENTARIOS?</a:t>
            </a:r>
            <a:r>
              <a:rPr lang="en" sz="28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  </a:t>
            </a:r>
            <a:endParaRPr sz="28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/>
        </p:nvSpPr>
        <p:spPr>
          <a:xfrm>
            <a:off x="-86275" y="1255875"/>
            <a:ext cx="8918700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4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4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sz="1600" dirty="0" smtClean="0"/>
              <a:t>El </a:t>
            </a:r>
            <a:r>
              <a:rPr lang="en-US" sz="1600" dirty="0" err="1"/>
              <a:t>programa</a:t>
            </a:r>
            <a:r>
              <a:rPr lang="en-US" sz="1600" dirty="0"/>
              <a:t> de </a:t>
            </a:r>
            <a:r>
              <a:rPr lang="en-US" sz="1600" dirty="0" err="1"/>
              <a:t>Capacitación</a:t>
            </a:r>
            <a:r>
              <a:rPr lang="en-US" sz="1600" dirty="0"/>
              <a:t> </a:t>
            </a:r>
            <a:r>
              <a:rPr lang="en-US" sz="1600" dirty="0" err="1"/>
              <a:t>Laboral</a:t>
            </a:r>
            <a:r>
              <a:rPr lang="en-US" sz="1600" dirty="0"/>
              <a:t> I (</a:t>
            </a:r>
            <a:r>
              <a:rPr lang="en-US" sz="1600" dirty="0" err="1"/>
              <a:t>WorkAbility</a:t>
            </a:r>
            <a:r>
              <a:rPr lang="en-US" sz="1600" dirty="0"/>
              <a:t>) </a:t>
            </a:r>
            <a:r>
              <a:rPr lang="en-US" sz="1600" dirty="0" err="1"/>
              <a:t>es</a:t>
            </a:r>
            <a:r>
              <a:rPr lang="en-US" sz="1600" dirty="0"/>
              <a:t> un </a:t>
            </a:r>
            <a:r>
              <a:rPr lang="en-US" sz="1600" dirty="0" err="1"/>
              <a:t>programa</a:t>
            </a:r>
            <a:r>
              <a:rPr lang="en-US" sz="1600" dirty="0"/>
              <a:t> de </a:t>
            </a:r>
            <a:r>
              <a:rPr lang="en-US" sz="1600" dirty="0" err="1"/>
              <a:t>habilidades</a:t>
            </a:r>
            <a:r>
              <a:rPr lang="en-US" sz="1600" dirty="0"/>
              <a:t> </a:t>
            </a:r>
            <a:r>
              <a:rPr lang="en-US" sz="1600" dirty="0" err="1"/>
              <a:t>laborales</a:t>
            </a:r>
            <a:r>
              <a:rPr lang="en-US" sz="1600" dirty="0"/>
              <a:t> que </a:t>
            </a:r>
            <a:r>
              <a:rPr lang="en-US" sz="1600" dirty="0" err="1"/>
              <a:t>proporciona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variedad</a:t>
            </a:r>
            <a:r>
              <a:rPr lang="en-US" sz="1600" dirty="0"/>
              <a:t> de </a:t>
            </a:r>
            <a:r>
              <a:rPr lang="en-US" sz="1600" dirty="0" err="1"/>
              <a:t>servicios</a:t>
            </a:r>
            <a:r>
              <a:rPr lang="en-US" sz="1600" dirty="0"/>
              <a:t> que </a:t>
            </a:r>
            <a:r>
              <a:rPr lang="en-US" sz="1600" dirty="0" err="1"/>
              <a:t>incluyen</a:t>
            </a:r>
            <a:r>
              <a:rPr lang="en-US" sz="1600" dirty="0"/>
              <a:t>; </a:t>
            </a:r>
            <a:r>
              <a:rPr lang="en-US" sz="1600" dirty="0" err="1"/>
              <a:t>exploración</a:t>
            </a:r>
            <a:r>
              <a:rPr lang="en-US" sz="1600" dirty="0"/>
              <a:t> y </a:t>
            </a:r>
            <a:r>
              <a:rPr lang="en-US" sz="1600" dirty="0" err="1"/>
              <a:t>evaluación</a:t>
            </a:r>
            <a:r>
              <a:rPr lang="en-US" sz="1600" dirty="0"/>
              <a:t> de la </a:t>
            </a:r>
            <a:r>
              <a:rPr lang="en-US" sz="1600" dirty="0" err="1"/>
              <a:t>carrera</a:t>
            </a:r>
            <a:r>
              <a:rPr lang="en-US" sz="1600" dirty="0"/>
              <a:t>, </a:t>
            </a:r>
            <a:r>
              <a:rPr lang="en-US" sz="1600" dirty="0" err="1"/>
              <a:t>experiencia</a:t>
            </a:r>
            <a:r>
              <a:rPr lang="en-US" sz="1600" dirty="0"/>
              <a:t> de </a:t>
            </a:r>
            <a:r>
              <a:rPr lang="en-US" sz="1600" dirty="0" err="1"/>
              <a:t>trabajo</a:t>
            </a:r>
            <a:r>
              <a:rPr lang="en-US" sz="1600" dirty="0"/>
              <a:t> con </a:t>
            </a:r>
            <a:r>
              <a:rPr lang="en-US" sz="1600" dirty="0" err="1"/>
              <a:t>pago</a:t>
            </a:r>
            <a:r>
              <a:rPr lang="en-US" sz="1600" dirty="0"/>
              <a:t>, </a:t>
            </a:r>
            <a:r>
              <a:rPr lang="en-US" sz="1600" dirty="0" err="1"/>
              <a:t>apoyo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el </a:t>
            </a:r>
            <a:r>
              <a:rPr lang="en-US" sz="1600" dirty="0" err="1"/>
              <a:t>desarrollo</a:t>
            </a:r>
            <a:r>
              <a:rPr lang="en-US" sz="1600" dirty="0"/>
              <a:t> de </a:t>
            </a:r>
            <a:r>
              <a:rPr lang="en-US" sz="1600" dirty="0" err="1"/>
              <a:t>habilidades</a:t>
            </a:r>
            <a:r>
              <a:rPr lang="en-US" sz="1600" dirty="0"/>
              <a:t> </a:t>
            </a:r>
            <a:r>
              <a:rPr lang="en-US" sz="1600" dirty="0" err="1"/>
              <a:t>laborales</a:t>
            </a:r>
            <a:r>
              <a:rPr lang="en-US" sz="1600" dirty="0"/>
              <a:t>, </a:t>
            </a:r>
            <a:r>
              <a:rPr lang="en-US" sz="1600" dirty="0" err="1"/>
              <a:t>proceso</a:t>
            </a:r>
            <a:r>
              <a:rPr lang="en-US" sz="1600" dirty="0"/>
              <a:t> del </a:t>
            </a:r>
            <a:r>
              <a:rPr lang="en-US" sz="1600" dirty="0" err="1"/>
              <a:t>seguimiento</a:t>
            </a:r>
            <a:r>
              <a:rPr lang="en-US" sz="1600" dirty="0"/>
              <a:t> y </a:t>
            </a:r>
            <a:r>
              <a:rPr lang="en-US" sz="1600" dirty="0" err="1"/>
              <a:t>muchos</a:t>
            </a:r>
            <a:r>
              <a:rPr lang="en-US" sz="1600" dirty="0"/>
              <a:t> </a:t>
            </a:r>
            <a:r>
              <a:rPr lang="en-US" sz="1600" dirty="0" err="1"/>
              <a:t>otros</a:t>
            </a:r>
            <a:r>
              <a:rPr lang="en-US" sz="1600" dirty="0"/>
              <a:t> </a:t>
            </a:r>
            <a:r>
              <a:rPr lang="en-US" sz="1600" dirty="0" err="1"/>
              <a:t>servicios</a:t>
            </a:r>
            <a:r>
              <a:rPr lang="en-US" sz="1600" dirty="0"/>
              <a:t>. </a:t>
            </a:r>
          </a:p>
          <a:p>
            <a:pPr fontAlgn="base"/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/>
              <a:t>distrito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autónomo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cómo</a:t>
            </a:r>
            <a:r>
              <a:rPr lang="en-US" sz="1600" dirty="0"/>
              <a:t> se </a:t>
            </a:r>
            <a:r>
              <a:rPr lang="en-US" sz="1600" dirty="0" err="1"/>
              <a:t>implementa</a:t>
            </a:r>
            <a:r>
              <a:rPr lang="en-US" sz="1600" dirty="0"/>
              <a:t> el </a:t>
            </a:r>
            <a:r>
              <a:rPr lang="en-US" sz="1600" dirty="0" err="1"/>
              <a:t>programa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smtClean="0"/>
              <a:t>El </a:t>
            </a:r>
            <a:r>
              <a:rPr lang="en-US" sz="1600" dirty="0" err="1"/>
              <a:t>enfoque</a:t>
            </a:r>
            <a:r>
              <a:rPr lang="en-US" sz="1600" dirty="0"/>
              <a:t> del </a:t>
            </a:r>
            <a:r>
              <a:rPr lang="en-US" sz="1600" dirty="0" err="1"/>
              <a:t>programa</a:t>
            </a:r>
            <a:r>
              <a:rPr lang="en-US" sz="1600" dirty="0"/>
              <a:t> de </a:t>
            </a:r>
            <a:r>
              <a:rPr lang="en-US" sz="1600" dirty="0" err="1"/>
              <a:t>Capacitación</a:t>
            </a:r>
            <a:r>
              <a:rPr lang="en-US" sz="1600" dirty="0"/>
              <a:t> </a:t>
            </a:r>
            <a:r>
              <a:rPr lang="en-US" sz="1600" dirty="0" err="1"/>
              <a:t>Laboral</a:t>
            </a:r>
            <a:r>
              <a:rPr lang="en-US" sz="1600" dirty="0"/>
              <a:t> I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apoyar</a:t>
            </a:r>
            <a:r>
              <a:rPr lang="en-US" sz="1600" dirty="0"/>
              <a:t> a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estudiantes</a:t>
            </a:r>
            <a:r>
              <a:rPr lang="en-US" sz="1600" dirty="0"/>
              <a:t> que </a:t>
            </a:r>
            <a:r>
              <a:rPr lang="en-US" sz="1600" dirty="0" err="1"/>
              <a:t>reciben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servicios</a:t>
            </a:r>
            <a:r>
              <a:rPr lang="en-US" sz="1600" dirty="0"/>
              <a:t> de </a:t>
            </a:r>
            <a:r>
              <a:rPr lang="en-US" sz="1600" dirty="0" err="1"/>
              <a:t>educación</a:t>
            </a:r>
            <a:r>
              <a:rPr lang="en-US" sz="1600" dirty="0"/>
              <a:t> especial a </a:t>
            </a:r>
            <a:r>
              <a:rPr lang="en-US" sz="1600" dirty="0" err="1"/>
              <a:t>través</a:t>
            </a:r>
            <a:r>
              <a:rPr lang="en-US" sz="1600" dirty="0"/>
              <a:t> del </a:t>
            </a:r>
            <a:r>
              <a:rPr lang="en-US" sz="1600" dirty="0" err="1"/>
              <a:t>Programa</a:t>
            </a:r>
            <a:r>
              <a:rPr lang="en-US" sz="1600" dirty="0"/>
              <a:t> de </a:t>
            </a:r>
            <a:r>
              <a:rPr lang="en-US" sz="1600" dirty="0" err="1"/>
              <a:t>Educación</a:t>
            </a:r>
            <a:r>
              <a:rPr lang="en-US" sz="1600" dirty="0"/>
              <a:t> Individual (IEP,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sus</a:t>
            </a:r>
            <a:r>
              <a:rPr lang="en-US" sz="1600" dirty="0"/>
              <a:t> </a:t>
            </a:r>
            <a:r>
              <a:rPr lang="en-US" sz="1600" dirty="0" err="1"/>
              <a:t>siglas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inglés</a:t>
            </a:r>
            <a:r>
              <a:rPr lang="en-US" sz="1600" dirty="0"/>
              <a:t>) con el fin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desarrollar</a:t>
            </a:r>
            <a:r>
              <a:rPr lang="en-US" sz="1600" dirty="0"/>
              <a:t> las </a:t>
            </a:r>
            <a:r>
              <a:rPr lang="en-US" sz="1600" dirty="0" err="1"/>
              <a:t>habilidades</a:t>
            </a:r>
            <a:r>
              <a:rPr lang="en-US" sz="1600" dirty="0"/>
              <a:t> </a:t>
            </a:r>
            <a:r>
              <a:rPr lang="en-US" sz="1600" dirty="0" err="1"/>
              <a:t>vocacionales</a:t>
            </a:r>
            <a:r>
              <a:rPr lang="en-US" sz="1600" dirty="0"/>
              <a:t> y </a:t>
            </a:r>
            <a:r>
              <a:rPr lang="en-US" sz="1600" dirty="0" err="1"/>
              <a:t>puedan</a:t>
            </a:r>
            <a:r>
              <a:rPr lang="en-US" sz="1600" dirty="0"/>
              <a:t> </a:t>
            </a:r>
            <a:r>
              <a:rPr lang="en-US" sz="1600" dirty="0" err="1"/>
              <a:t>estar</a:t>
            </a:r>
            <a:r>
              <a:rPr lang="en-US" sz="1600" dirty="0"/>
              <a:t> </a:t>
            </a:r>
            <a:r>
              <a:rPr lang="en-US" sz="1600" dirty="0" err="1"/>
              <a:t>mejor</a:t>
            </a:r>
            <a:r>
              <a:rPr lang="en-US" sz="1600" dirty="0"/>
              <a:t> </a:t>
            </a:r>
            <a:r>
              <a:rPr lang="en-US" sz="1600" dirty="0" err="1"/>
              <a:t>preparados</a:t>
            </a:r>
            <a:r>
              <a:rPr lang="en-US" sz="1600" dirty="0"/>
              <a:t> para las </a:t>
            </a:r>
            <a:r>
              <a:rPr lang="en-US" sz="1600" dirty="0" err="1"/>
              <a:t>oportunidades</a:t>
            </a:r>
            <a:r>
              <a:rPr lang="en-US" sz="1600" dirty="0"/>
              <a:t> </a:t>
            </a:r>
            <a:r>
              <a:rPr lang="en-US" sz="1600" dirty="0" err="1"/>
              <a:t>futuras</a:t>
            </a:r>
            <a:r>
              <a:rPr lang="en-US" sz="1600" dirty="0"/>
              <a:t> de </a:t>
            </a:r>
            <a:r>
              <a:rPr lang="en-US" sz="1600" dirty="0" err="1"/>
              <a:t>empleo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err="1" smtClean="0"/>
              <a:t>Oportunidades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empleo</a:t>
            </a:r>
            <a:r>
              <a:rPr lang="en-US" sz="1600" dirty="0"/>
              <a:t> </a:t>
            </a:r>
            <a:r>
              <a:rPr lang="en-US" sz="1600" dirty="0" err="1"/>
              <a:t>competitivo</a:t>
            </a:r>
            <a:r>
              <a:rPr lang="en-US" sz="1600" dirty="0"/>
              <a:t> e </a:t>
            </a:r>
            <a:r>
              <a:rPr lang="en-US" sz="1600" dirty="0" err="1"/>
              <a:t>integrado</a:t>
            </a:r>
            <a:r>
              <a:rPr lang="en-US" sz="1600" dirty="0" smtClean="0"/>
              <a:t>.</a:t>
            </a:r>
            <a:r>
              <a:rPr lang="en" sz="1600" dirty="0" smtClean="0"/>
              <a:t> </a:t>
            </a:r>
            <a:endParaRPr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 dirty="0"/>
          </a:p>
        </p:txBody>
      </p:sp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497541" y="335373"/>
            <a:ext cx="7583259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Capacitación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I?</a:t>
            </a:r>
            <a:r>
              <a:rPr lang="en" dirty="0" smtClean="0"/>
              <a:t> </a:t>
            </a:r>
            <a:endParaRPr dirty="0"/>
          </a:p>
        </p:txBody>
      </p:sp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5"/>
          <p:cNvGrpSpPr/>
          <p:nvPr/>
        </p:nvGrpSpPr>
        <p:grpSpPr>
          <a:xfrm>
            <a:off x="557052" y="-1733075"/>
            <a:ext cx="4918974" cy="6507973"/>
            <a:chOff x="557052" y="-1733075"/>
            <a:chExt cx="4918974" cy="6507973"/>
          </a:xfrm>
        </p:grpSpPr>
        <p:pic>
          <p:nvPicPr>
            <p:cNvPr id="191" name="Google Shape;19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7052" y="-1733075"/>
              <a:ext cx="4918974" cy="65079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2" name="Google Shape;192;p35"/>
            <p:cNvGrpSpPr/>
            <p:nvPr/>
          </p:nvGrpSpPr>
          <p:grpSpPr>
            <a:xfrm>
              <a:off x="1490463" y="-1358760"/>
              <a:ext cx="3642225" cy="5714463"/>
              <a:chOff x="1490463" y="-1358760"/>
              <a:chExt cx="3642225" cy="5714463"/>
            </a:xfrm>
          </p:grpSpPr>
          <p:cxnSp>
            <p:nvCxnSpPr>
              <p:cNvPr id="193" name="Google Shape;193;p35"/>
              <p:cNvCxnSpPr/>
              <p:nvPr/>
            </p:nvCxnSpPr>
            <p:spPr>
              <a:xfrm>
                <a:off x="1490463" y="111102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35"/>
              <p:cNvCxnSpPr/>
              <p:nvPr/>
            </p:nvCxnSpPr>
            <p:spPr>
              <a:xfrm>
                <a:off x="1490463" y="152266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35"/>
              <p:cNvCxnSpPr/>
              <p:nvPr/>
            </p:nvCxnSpPr>
            <p:spPr>
              <a:xfrm>
                <a:off x="1490463" y="1934299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35"/>
              <p:cNvCxnSpPr/>
              <p:nvPr/>
            </p:nvCxnSpPr>
            <p:spPr>
              <a:xfrm>
                <a:off x="1490463" y="2345937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35"/>
              <p:cNvCxnSpPr/>
              <p:nvPr/>
            </p:nvCxnSpPr>
            <p:spPr>
              <a:xfrm>
                <a:off x="1490463" y="275757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35"/>
              <p:cNvCxnSpPr/>
              <p:nvPr/>
            </p:nvCxnSpPr>
            <p:spPr>
              <a:xfrm>
                <a:off x="1490463" y="316921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35"/>
              <p:cNvCxnSpPr/>
              <p:nvPr/>
            </p:nvCxnSpPr>
            <p:spPr>
              <a:xfrm>
                <a:off x="1490463" y="3532428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35"/>
              <p:cNvCxnSpPr/>
              <p:nvPr/>
            </p:nvCxnSpPr>
            <p:spPr>
              <a:xfrm>
                <a:off x="1490463" y="39440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35"/>
              <p:cNvCxnSpPr/>
              <p:nvPr/>
            </p:nvCxnSpPr>
            <p:spPr>
              <a:xfrm>
                <a:off x="1490463" y="43557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35"/>
              <p:cNvCxnSpPr/>
              <p:nvPr/>
            </p:nvCxnSpPr>
            <p:spPr>
              <a:xfrm>
                <a:off x="1524288" y="-12387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35"/>
              <p:cNvCxnSpPr/>
              <p:nvPr/>
            </p:nvCxnSpPr>
            <p:spPr>
              <a:xfrm>
                <a:off x="1524288" y="2877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5"/>
              <p:cNvCxnSpPr/>
              <p:nvPr/>
            </p:nvCxnSpPr>
            <p:spPr>
              <a:xfrm>
                <a:off x="1524288" y="6994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5"/>
              <p:cNvCxnSpPr/>
              <p:nvPr/>
            </p:nvCxnSpPr>
            <p:spPr>
              <a:xfrm>
                <a:off x="1490463" y="-535501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35"/>
              <p:cNvCxnSpPr/>
              <p:nvPr/>
            </p:nvCxnSpPr>
            <p:spPr>
              <a:xfrm>
                <a:off x="1524288" y="-1358760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35"/>
              <p:cNvCxnSpPr/>
              <p:nvPr/>
            </p:nvCxnSpPr>
            <p:spPr>
              <a:xfrm>
                <a:off x="1524288" y="-94712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9" name="Google Shape;209;p35"/>
          <p:cNvSpPr txBox="1">
            <a:spLocks noGrp="1"/>
          </p:cNvSpPr>
          <p:nvPr>
            <p:ph type="subTitle" idx="1"/>
          </p:nvPr>
        </p:nvSpPr>
        <p:spPr>
          <a:xfrm>
            <a:off x="1475613" y="662074"/>
            <a:ext cx="3638100" cy="3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1" u="sng" dirty="0" err="1"/>
              <a:t>Componente</a:t>
            </a:r>
            <a:r>
              <a:rPr lang="en-US" sz="1800" b="1" u="sng" dirty="0"/>
              <a:t> </a:t>
            </a:r>
            <a:r>
              <a:rPr lang="en-US" sz="1800" b="1" u="sng" dirty="0" err="1"/>
              <a:t>basado</a:t>
            </a:r>
            <a:r>
              <a:rPr lang="en-US" sz="1800" b="1" u="sng" dirty="0"/>
              <a:t> </a:t>
            </a:r>
            <a:r>
              <a:rPr lang="en-US" sz="1800" b="1" u="sng" dirty="0" err="1"/>
              <a:t>en</a:t>
            </a:r>
            <a:r>
              <a:rPr lang="en-US" sz="1800" b="1" u="sng" dirty="0"/>
              <a:t> el </a:t>
            </a:r>
            <a:r>
              <a:rPr lang="en-US" sz="1800" b="1" u="sng" dirty="0" err="1"/>
              <a:t>trabajo</a:t>
            </a:r>
            <a:r>
              <a:rPr lang="en-US" sz="1800" b="1" u="sng" dirty="0" smtClean="0"/>
              <a:t>:</a:t>
            </a:r>
          </a:p>
          <a:p>
            <a:pPr marL="400050" indent="-285750">
              <a:buSzPct val="75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Llenar</a:t>
            </a:r>
            <a:r>
              <a:rPr lang="en-US" sz="1400" dirty="0" smtClean="0"/>
              <a:t> </a:t>
            </a:r>
            <a:r>
              <a:rPr lang="en-US" sz="1400" dirty="0"/>
              <a:t>la </a:t>
            </a:r>
            <a:r>
              <a:rPr lang="en-US" sz="1400" dirty="0" err="1" smtClean="0"/>
              <a:t>solicitud</a:t>
            </a:r>
            <a:endParaRPr lang="en-US" sz="1400" dirty="0" smtClean="0"/>
          </a:p>
          <a:p>
            <a:pPr marL="400050" indent="-285750">
              <a:buSzPct val="75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Preparación</a:t>
            </a:r>
            <a:r>
              <a:rPr lang="en-US" sz="1400" dirty="0" smtClean="0"/>
              <a:t> </a:t>
            </a:r>
            <a:r>
              <a:rPr lang="en-US" sz="1400" dirty="0" err="1"/>
              <a:t>previa</a:t>
            </a:r>
            <a:r>
              <a:rPr lang="en-US" sz="1400" dirty="0"/>
              <a:t> al </a:t>
            </a:r>
            <a:r>
              <a:rPr lang="en-US" sz="1400" dirty="0" err="1" smtClean="0"/>
              <a:t>empleo</a:t>
            </a:r>
            <a:endParaRPr lang="en-US" sz="1400" dirty="0" smtClean="0"/>
          </a:p>
          <a:p>
            <a:pPr marL="400050" indent="-285750">
              <a:buSzPct val="75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Entrevista</a:t>
            </a:r>
            <a:endParaRPr lang="en-US" sz="1400" dirty="0" smtClean="0"/>
          </a:p>
          <a:p>
            <a:pPr marL="400050" indent="-285750">
              <a:buSzPct val="75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Entrenador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/>
              <a:t>trabajo</a:t>
            </a:r>
            <a:r>
              <a:rPr lang="en-US" sz="1400" dirty="0"/>
              <a:t> (ATP</a:t>
            </a:r>
            <a:r>
              <a:rPr lang="en-US" sz="1400" dirty="0" smtClean="0"/>
              <a:t>)</a:t>
            </a:r>
          </a:p>
          <a:p>
            <a:pPr marL="400050" indent="-285750">
              <a:buSzPct val="75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Apoyo</a:t>
            </a:r>
            <a:r>
              <a:rPr lang="en-US" sz="1400" dirty="0" smtClean="0"/>
              <a:t> continuo</a:t>
            </a:r>
          </a:p>
          <a:p>
            <a:pPr marL="400050" indent="-285750">
              <a:buSzPct val="75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Comunicación</a:t>
            </a:r>
            <a:r>
              <a:rPr lang="en-US" sz="1400" dirty="0" smtClean="0"/>
              <a:t> </a:t>
            </a:r>
            <a:r>
              <a:rPr lang="en-US" sz="1400" dirty="0" err="1"/>
              <a:t>cada</a:t>
            </a:r>
            <a:r>
              <a:rPr lang="en-US" sz="1400" dirty="0"/>
              <a:t> </a:t>
            </a:r>
            <a:r>
              <a:rPr lang="en-US" sz="1400" dirty="0" err="1"/>
              <a:t>semana</a:t>
            </a:r>
            <a:r>
              <a:rPr lang="en-US" sz="1400" dirty="0"/>
              <a:t> con el </a:t>
            </a:r>
            <a:r>
              <a:rPr lang="en-US" sz="1400" dirty="0" err="1"/>
              <a:t>gerente</a:t>
            </a:r>
            <a:r>
              <a:rPr lang="en-US" sz="1400" dirty="0" smtClean="0"/>
              <a:t>.</a:t>
            </a:r>
          </a:p>
          <a:p>
            <a:pPr marL="400050" indent="-285750">
              <a:buSzPct val="75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Hoja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/>
              <a:t>tiempo</a:t>
            </a:r>
            <a:r>
              <a:rPr lang="en-US" sz="1400" dirty="0"/>
              <a:t>, </a:t>
            </a:r>
            <a:r>
              <a:rPr lang="en-US" sz="1400" dirty="0" err="1"/>
              <a:t>proceso</a:t>
            </a:r>
            <a:r>
              <a:rPr lang="en-US" sz="1400" dirty="0"/>
              <a:t> de </a:t>
            </a:r>
            <a:r>
              <a:rPr lang="en-US" sz="1400" dirty="0" err="1"/>
              <a:t>recoger</a:t>
            </a:r>
            <a:r>
              <a:rPr lang="en-US" sz="1400" dirty="0"/>
              <a:t> </a:t>
            </a:r>
            <a:r>
              <a:rPr lang="en-US" sz="1400" dirty="0" smtClean="0"/>
              <a:t>el </a:t>
            </a:r>
            <a:r>
              <a:rPr lang="en-US" sz="1400" dirty="0" err="1" smtClean="0"/>
              <a:t>cheque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/>
              <a:t>pago</a:t>
            </a:r>
            <a:r>
              <a:rPr lang="en-US" sz="1400" dirty="0" smtClean="0"/>
              <a:t>.</a:t>
            </a:r>
          </a:p>
          <a:p>
            <a:pPr marL="400050" indent="-285750">
              <a:buSzPct val="75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Entrenamiento</a:t>
            </a:r>
            <a:r>
              <a:rPr lang="en-US" sz="1400" dirty="0" smtClean="0"/>
              <a:t> </a:t>
            </a:r>
            <a:r>
              <a:rPr lang="en-US" sz="1400" dirty="0" err="1"/>
              <a:t>en</a:t>
            </a:r>
            <a:r>
              <a:rPr lang="en-US" sz="1400" dirty="0"/>
              <a:t> el </a:t>
            </a:r>
            <a:r>
              <a:rPr lang="en-US" sz="1400" dirty="0" err="1"/>
              <a:t>trabajo</a:t>
            </a:r>
            <a:r>
              <a:rPr lang="en-US" sz="1400" dirty="0" smtClean="0"/>
              <a:t>.</a:t>
            </a:r>
          </a:p>
          <a:p>
            <a:pPr marL="400050" indent="-285750">
              <a:buSzPct val="75000"/>
              <a:buFont typeface="Arial" panose="020B0604020202020204" pitchFamily="34" charset="0"/>
              <a:buChar char="•"/>
            </a:pPr>
            <a:r>
              <a:rPr lang="en-US" sz="1400" dirty="0" err="1" smtClean="0"/>
              <a:t>Apoyo</a:t>
            </a:r>
            <a:r>
              <a:rPr lang="en-US" sz="1400" dirty="0" smtClean="0"/>
              <a:t> </a:t>
            </a:r>
            <a:r>
              <a:rPr lang="en-US" sz="1400" dirty="0"/>
              <a:t>con el </a:t>
            </a:r>
            <a:r>
              <a:rPr lang="en-US" sz="1400" dirty="0" err="1"/>
              <a:t>proceso</a:t>
            </a:r>
            <a:r>
              <a:rPr lang="en-US" sz="1400" dirty="0"/>
              <a:t> de </a:t>
            </a:r>
            <a:r>
              <a:rPr lang="en-US" sz="1400" dirty="0" err="1"/>
              <a:t>contratación</a:t>
            </a:r>
            <a:r>
              <a:rPr lang="en-US" sz="1400" dirty="0"/>
              <a:t> </a:t>
            </a:r>
            <a:r>
              <a:rPr lang="en-US" sz="1400" dirty="0" err="1"/>
              <a:t>directa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950" y="771527"/>
            <a:ext cx="778926" cy="79379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>
            <a:hlinkClick r:id="rId5" action="ppaction://hlinksldjump"/>
          </p:cNvPr>
          <p:cNvSpPr/>
          <p:nvPr/>
        </p:nvSpPr>
        <p:spPr>
          <a:xfrm>
            <a:off x="6460175" y="3936100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5"/>
          <p:cNvSpPr txBox="1"/>
          <p:nvPr/>
        </p:nvSpPr>
        <p:spPr>
          <a:xfrm>
            <a:off x="5637500" y="1438425"/>
            <a:ext cx="26445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">
            <a:off x="6216850" y="1448179"/>
            <a:ext cx="2152225" cy="207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/>
        </p:nvSpPr>
        <p:spPr>
          <a:xfrm>
            <a:off x="973475" y="711950"/>
            <a:ext cx="7264800" cy="3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900">
              <a:highlight>
                <a:srgbClr val="FFFFFF"/>
              </a:highlight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19" name="Google Shape;219;p36" title="WorkAbility I   Tiffan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t="10992"/>
          <a:stretch/>
        </p:blipFill>
        <p:spPr>
          <a:xfrm>
            <a:off x="4703550" y="1051850"/>
            <a:ext cx="3591225" cy="37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/>
          <p:cNvPicPr preferRelativeResize="0"/>
          <p:nvPr/>
        </p:nvPicPr>
        <p:blipFill rotWithShape="1">
          <a:blip r:embed="rId4">
            <a:alphaModFix/>
          </a:blip>
          <a:srcRect t="5800" b="2858"/>
          <a:stretch/>
        </p:blipFill>
        <p:spPr>
          <a:xfrm>
            <a:off x="255225" y="1051850"/>
            <a:ext cx="4856800" cy="39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Requisitos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para </a:t>
            </a:r>
            <a:r>
              <a:rPr lang="en-US" dirty="0" err="1"/>
              <a:t>calificar</a:t>
            </a:r>
            <a:r>
              <a:rPr lang="en" dirty="0" smtClean="0"/>
              <a:t> </a:t>
            </a:r>
            <a:endParaRPr dirty="0"/>
          </a:p>
        </p:txBody>
      </p:sp>
      <p:pic>
        <p:nvPicPr>
          <p:cNvPr id="227" name="Google Shape;227;p37">
            <a:hlinkClick r:id="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1758" y="3423725"/>
            <a:ext cx="1229098" cy="134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>
            <a:hlinkClick r:id=""/>
          </p:cNvPr>
          <p:cNvSpPr/>
          <p:nvPr/>
        </p:nvSpPr>
        <p:spPr>
          <a:xfrm rot="-5895391">
            <a:off x="8124633" y="3885352"/>
            <a:ext cx="194343" cy="237642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7">
            <a:hlinkClick r:id=""/>
          </p:cNvPr>
          <p:cNvSpPr txBox="1">
            <a:spLocks noGrp="1"/>
          </p:cNvSpPr>
          <p:nvPr>
            <p:ph type="ctrTitle" idx="4294967295"/>
          </p:nvPr>
        </p:nvSpPr>
        <p:spPr>
          <a:xfrm rot="-496088">
            <a:off x="7798403" y="4133317"/>
            <a:ext cx="915819" cy="359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200" i="1" dirty="0"/>
              <a:t>CRÉDITOS </a:t>
            </a:r>
            <a:endParaRPr sz="1200" dirty="0"/>
          </a:p>
        </p:txBody>
      </p:sp>
      <p:sp>
        <p:nvSpPr>
          <p:cNvPr id="230" name="Google Shape;230;p37">
            <a:hlinkClick r:id=""/>
          </p:cNvPr>
          <p:cNvSpPr/>
          <p:nvPr/>
        </p:nvSpPr>
        <p:spPr>
          <a:xfrm>
            <a:off x="7981007" y="3831902"/>
            <a:ext cx="481600" cy="344542"/>
          </a:xfrm>
          <a:custGeom>
            <a:avLst/>
            <a:gdLst/>
            <a:ahLst/>
            <a:cxnLst/>
            <a:rect l="l" t="t" r="r" b="b"/>
            <a:pathLst>
              <a:path w="34302" h="24540" extrusionOk="0">
                <a:moveTo>
                  <a:pt x="12881" y="90"/>
                </a:moveTo>
                <a:cubicBezTo>
                  <a:pt x="9513" y="652"/>
                  <a:pt x="5848" y="1637"/>
                  <a:pt x="3433" y="4052"/>
                </a:cubicBezTo>
                <a:cubicBezTo>
                  <a:pt x="-94" y="7579"/>
                  <a:pt x="-598" y="15093"/>
                  <a:pt x="2518" y="18988"/>
                </a:cubicBezTo>
                <a:cubicBezTo>
                  <a:pt x="8690" y="26704"/>
                  <a:pt x="30460" y="26601"/>
                  <a:pt x="32084" y="16854"/>
                </a:cubicBezTo>
                <a:cubicBezTo>
                  <a:pt x="33303" y="9538"/>
                  <a:pt x="24831" y="853"/>
                  <a:pt x="17453" y="90"/>
                </a:cubicBezTo>
                <a:cubicBezTo>
                  <a:pt x="10473" y="-632"/>
                  <a:pt x="885" y="5006"/>
                  <a:pt x="80" y="11977"/>
                </a:cubicBezTo>
                <a:cubicBezTo>
                  <a:pt x="-563" y="17544"/>
                  <a:pt x="6439" y="22945"/>
                  <a:pt x="11967" y="23864"/>
                </a:cubicBezTo>
                <a:cubicBezTo>
                  <a:pt x="19478" y="25113"/>
                  <a:pt x="29929" y="23216"/>
                  <a:pt x="33608" y="16549"/>
                </a:cubicBezTo>
                <a:cubicBezTo>
                  <a:pt x="36045" y="12131"/>
                  <a:pt x="31371" y="5682"/>
                  <a:pt x="27207" y="2833"/>
                </a:cubicBezTo>
                <a:cubicBezTo>
                  <a:pt x="22485" y="-399"/>
                  <a:pt x="15860" y="1004"/>
                  <a:pt x="10138" y="100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Google Shape;231;p37"/>
          <p:cNvSpPr txBox="1"/>
          <p:nvPr/>
        </p:nvSpPr>
        <p:spPr>
          <a:xfrm>
            <a:off x="1147850" y="1598275"/>
            <a:ext cx="3399900" cy="29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/>
            <a:r>
              <a:rPr lang="en-US" b="1" u="sng" dirty="0" err="1"/>
              <a:t>Estudiantes</a:t>
            </a:r>
            <a:r>
              <a:rPr lang="en-US" b="1" u="sng" dirty="0"/>
              <a:t> de </a:t>
            </a:r>
            <a:r>
              <a:rPr lang="en-US" b="1" u="sng" dirty="0" err="1" smtClean="0"/>
              <a:t>preparatoria</a:t>
            </a:r>
            <a:endParaRPr lang="en-US" b="1" u="sng" dirty="0" smtClean="0"/>
          </a:p>
          <a:p>
            <a:pPr marL="457200" lvl="0"/>
            <a:endParaRPr dirty="0">
              <a:latin typeface="Catamaran"/>
              <a:ea typeface="Catamaran"/>
              <a:cs typeface="Catamaran"/>
              <a:sym typeface="Catamaran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100" dirty="0" err="1"/>
              <a:t>Autónomo</a:t>
            </a:r>
            <a:r>
              <a:rPr lang="en-US" sz="1100" dirty="0"/>
              <a:t> para </a:t>
            </a:r>
            <a:r>
              <a:rPr lang="en-US" sz="1100" dirty="0" err="1"/>
              <a:t>cada</a:t>
            </a:r>
            <a:r>
              <a:rPr lang="en-US" sz="1100" dirty="0"/>
              <a:t> </a:t>
            </a:r>
            <a:r>
              <a:rPr lang="en-US" sz="1100" dirty="0" err="1"/>
              <a:t>distrito</a:t>
            </a:r>
            <a:r>
              <a:rPr lang="en-US" sz="1100" dirty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100" dirty="0" err="1"/>
              <a:t>Debe</a:t>
            </a:r>
            <a:r>
              <a:rPr lang="en-US" sz="1100" dirty="0"/>
              <a:t> </a:t>
            </a:r>
            <a:r>
              <a:rPr lang="en-US" sz="1100" dirty="0" err="1"/>
              <a:t>completar</a:t>
            </a:r>
            <a:r>
              <a:rPr lang="en-US" sz="1100" dirty="0"/>
              <a:t> la </a:t>
            </a:r>
            <a:r>
              <a:rPr lang="en-US" sz="1100" dirty="0" err="1"/>
              <a:t>solicitud</a:t>
            </a:r>
            <a:r>
              <a:rPr lang="en-US" sz="1100" dirty="0"/>
              <a:t> de </a:t>
            </a:r>
            <a:r>
              <a:rPr lang="en-US" sz="1100" dirty="0" err="1"/>
              <a:t>Capacitación</a:t>
            </a:r>
            <a:r>
              <a:rPr lang="en-US" sz="1100" dirty="0"/>
              <a:t> </a:t>
            </a:r>
            <a:r>
              <a:rPr lang="en-US" sz="1100" dirty="0" err="1"/>
              <a:t>Laboral</a:t>
            </a:r>
            <a:r>
              <a:rPr lang="en-US" sz="1100" dirty="0"/>
              <a:t>,(</a:t>
            </a:r>
            <a:r>
              <a:rPr lang="en-US" sz="1100" dirty="0" err="1"/>
              <a:t>WorkAbility</a:t>
            </a:r>
            <a:r>
              <a:rPr lang="en-US" sz="1100" dirty="0"/>
              <a:t>) y </a:t>
            </a:r>
            <a:r>
              <a:rPr lang="en-US" sz="1100" dirty="0" err="1"/>
              <a:t>recibir</a:t>
            </a:r>
            <a:r>
              <a:rPr lang="en-US" sz="1100" dirty="0"/>
              <a:t> la </a:t>
            </a:r>
            <a:r>
              <a:rPr lang="en-US" sz="1100" dirty="0" err="1"/>
              <a:t>aprobación</a:t>
            </a:r>
            <a:r>
              <a:rPr lang="en-US" sz="1100" dirty="0"/>
              <a:t> de la mesa </a:t>
            </a:r>
            <a:r>
              <a:rPr lang="en-US" sz="1100" dirty="0" err="1"/>
              <a:t>directiva</a:t>
            </a:r>
            <a:r>
              <a:rPr lang="en-US" sz="1100" dirty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100" dirty="0"/>
              <a:t>Para el Distrito Escolar </a:t>
            </a:r>
            <a:r>
              <a:rPr lang="en-US" sz="1100" dirty="0" err="1"/>
              <a:t>Unificado</a:t>
            </a:r>
            <a:r>
              <a:rPr lang="en-US" sz="1100" dirty="0"/>
              <a:t> de Covina-Valley: el </a:t>
            </a:r>
            <a:r>
              <a:rPr lang="en-US" sz="1100" dirty="0" err="1"/>
              <a:t>promedio</a:t>
            </a:r>
            <a:r>
              <a:rPr lang="en-US" sz="1100" dirty="0"/>
              <a:t> de </a:t>
            </a:r>
            <a:r>
              <a:rPr lang="en-US" sz="1100" dirty="0" err="1"/>
              <a:t>calificación</a:t>
            </a:r>
            <a:r>
              <a:rPr lang="en-US" sz="1100" dirty="0"/>
              <a:t> (GPA, </a:t>
            </a:r>
            <a:r>
              <a:rPr lang="en-US" sz="1100" dirty="0" err="1"/>
              <a:t>por</a:t>
            </a:r>
            <a:r>
              <a:rPr lang="en-US" sz="1100" dirty="0"/>
              <a:t> </a:t>
            </a:r>
            <a:r>
              <a:rPr lang="en-US" sz="1100" dirty="0" err="1"/>
              <a:t>sus</a:t>
            </a:r>
            <a:r>
              <a:rPr lang="en-US" sz="1100" dirty="0"/>
              <a:t> </a:t>
            </a:r>
            <a:r>
              <a:rPr lang="en-US" sz="1100" dirty="0" err="1"/>
              <a:t>siglas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inglés</a:t>
            </a:r>
            <a:r>
              <a:rPr lang="en-US" sz="1100" dirty="0"/>
              <a:t>) </a:t>
            </a:r>
            <a:r>
              <a:rPr lang="en-US" sz="1100" dirty="0" err="1"/>
              <a:t>debe</a:t>
            </a:r>
            <a:r>
              <a:rPr lang="en-US" sz="1100" dirty="0"/>
              <a:t> </a:t>
            </a:r>
            <a:r>
              <a:rPr lang="en-US" sz="1100" dirty="0" err="1"/>
              <a:t>ser</a:t>
            </a:r>
            <a:r>
              <a:rPr lang="en-US" sz="1100" dirty="0"/>
              <a:t> de 2.0. Se </a:t>
            </a:r>
            <a:r>
              <a:rPr lang="en-US" sz="1100" dirty="0" err="1"/>
              <a:t>revisará</a:t>
            </a:r>
            <a:r>
              <a:rPr lang="en-US" sz="1100" dirty="0"/>
              <a:t> la </a:t>
            </a:r>
            <a:r>
              <a:rPr lang="en-US" sz="1100" dirty="0" err="1"/>
              <a:t>asistencia</a:t>
            </a:r>
            <a:r>
              <a:rPr lang="en-US" sz="1100" dirty="0"/>
              <a:t> y </a:t>
            </a:r>
            <a:r>
              <a:rPr lang="en-US" sz="1100" dirty="0" err="1"/>
              <a:t>disciplina</a:t>
            </a:r>
            <a:r>
              <a:rPr lang="en-US" sz="1100" dirty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100" dirty="0"/>
              <a:t>Para </a:t>
            </a:r>
            <a:r>
              <a:rPr lang="en-US" sz="1100" dirty="0" err="1"/>
              <a:t>los</a:t>
            </a:r>
            <a:r>
              <a:rPr lang="en-US" sz="1100" dirty="0"/>
              <a:t> </a:t>
            </a:r>
            <a:r>
              <a:rPr lang="en-US" sz="1100" dirty="0" err="1"/>
              <a:t>participantes</a:t>
            </a:r>
            <a:r>
              <a:rPr lang="en-US" sz="1100" dirty="0"/>
              <a:t> de </a:t>
            </a:r>
            <a:r>
              <a:rPr lang="en-US" sz="1100" dirty="0" err="1"/>
              <a:t>escuela</a:t>
            </a:r>
            <a:r>
              <a:rPr lang="en-US" sz="1100" dirty="0"/>
              <a:t> </a:t>
            </a:r>
            <a:r>
              <a:rPr lang="en-US" sz="1100" dirty="0" err="1"/>
              <a:t>preparatoria</a:t>
            </a:r>
            <a:r>
              <a:rPr lang="en-US" sz="1100" dirty="0"/>
              <a:t>, </a:t>
            </a:r>
            <a:r>
              <a:rPr lang="en-US" sz="1100" dirty="0" err="1"/>
              <a:t>los</a:t>
            </a:r>
            <a:r>
              <a:rPr lang="en-US" sz="1100" dirty="0"/>
              <a:t> </a:t>
            </a:r>
            <a:r>
              <a:rPr lang="en-US" sz="1100" dirty="0" err="1"/>
              <a:t>estudiantes</a:t>
            </a:r>
            <a:r>
              <a:rPr lang="en-US" sz="1100" dirty="0"/>
              <a:t> </a:t>
            </a:r>
            <a:r>
              <a:rPr lang="en-US" sz="1100" dirty="0" err="1"/>
              <a:t>deben</a:t>
            </a:r>
            <a:r>
              <a:rPr lang="en-US" sz="1100" dirty="0"/>
              <a:t> </a:t>
            </a:r>
            <a:r>
              <a:rPr lang="en-US" sz="1100" dirty="0" err="1"/>
              <a:t>tener</a:t>
            </a:r>
            <a:r>
              <a:rPr lang="en-US" sz="1100" dirty="0"/>
              <a:t> la </a:t>
            </a:r>
            <a:r>
              <a:rPr lang="en-US" sz="1100" dirty="0" err="1"/>
              <a:t>capacidad</a:t>
            </a:r>
            <a:r>
              <a:rPr lang="en-US" sz="1100" dirty="0"/>
              <a:t> de </a:t>
            </a:r>
            <a:r>
              <a:rPr lang="en-US" sz="1100" dirty="0" err="1"/>
              <a:t>trabajar</a:t>
            </a:r>
            <a:r>
              <a:rPr lang="en-US" sz="1100" dirty="0"/>
              <a:t> de </a:t>
            </a:r>
            <a:r>
              <a:rPr lang="en-US" sz="1100" dirty="0" err="1"/>
              <a:t>manera</a:t>
            </a:r>
            <a:r>
              <a:rPr lang="en-US" sz="1100" dirty="0"/>
              <a:t> </a:t>
            </a:r>
            <a:r>
              <a:rPr lang="en-US" sz="1100" dirty="0" err="1"/>
              <a:t>independiente</a:t>
            </a:r>
            <a:r>
              <a:rPr lang="en-US" sz="1100" dirty="0"/>
              <a:t>. 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100" dirty="0" err="1"/>
              <a:t>Proporcionar</a:t>
            </a:r>
            <a:r>
              <a:rPr lang="en-US" sz="1100" dirty="0"/>
              <a:t> </a:t>
            </a:r>
            <a:r>
              <a:rPr lang="en-US" sz="1100" dirty="0" err="1"/>
              <a:t>su</a:t>
            </a:r>
            <a:r>
              <a:rPr lang="en-US" sz="1100" dirty="0"/>
              <a:t> </a:t>
            </a:r>
            <a:r>
              <a:rPr lang="en-US" sz="1100" dirty="0" err="1"/>
              <a:t>propio</a:t>
            </a:r>
            <a:r>
              <a:rPr lang="en-US" sz="1100" dirty="0"/>
              <a:t> </a:t>
            </a:r>
            <a:r>
              <a:rPr lang="en-US" sz="1100" dirty="0" err="1"/>
              <a:t>medio</a:t>
            </a:r>
            <a:r>
              <a:rPr lang="en-US" sz="1100" dirty="0"/>
              <a:t> de </a:t>
            </a:r>
            <a:r>
              <a:rPr lang="en-US" sz="1100" dirty="0" err="1"/>
              <a:t>transporte</a:t>
            </a:r>
            <a:r>
              <a:rPr lang="en-US" sz="1100" dirty="0"/>
              <a:t> al </a:t>
            </a:r>
            <a:r>
              <a:rPr lang="en-US" sz="1100" dirty="0" err="1"/>
              <a:t>lugar</a:t>
            </a:r>
            <a:r>
              <a:rPr lang="en-US" sz="1100" dirty="0"/>
              <a:t> de </a:t>
            </a:r>
            <a:r>
              <a:rPr lang="en-US" sz="1100" dirty="0" err="1"/>
              <a:t>trabajo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232" name="Google Shape;232;p37"/>
          <p:cNvSpPr txBox="1"/>
          <p:nvPr/>
        </p:nvSpPr>
        <p:spPr>
          <a:xfrm>
            <a:off x="5143500" y="1670900"/>
            <a:ext cx="2768700" cy="2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u="sng" dirty="0" err="1"/>
              <a:t>Estudiantes</a:t>
            </a:r>
            <a:r>
              <a:rPr lang="en-US" b="1" u="sng" dirty="0"/>
              <a:t> </a:t>
            </a:r>
            <a:r>
              <a:rPr lang="en-US" b="1" u="sng" dirty="0" err="1"/>
              <a:t>Adultos</a:t>
            </a:r>
            <a:r>
              <a:rPr lang="en-US" b="1" u="sng" dirty="0"/>
              <a:t> de </a:t>
            </a:r>
            <a:r>
              <a:rPr lang="en-US" b="1" u="sng" dirty="0" err="1"/>
              <a:t>Transición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latin typeface="Catamaran"/>
              <a:ea typeface="Catamaran"/>
              <a:cs typeface="Catamaran"/>
              <a:sym typeface="Catamaran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100" dirty="0" smtClean="0"/>
              <a:t>Deben </a:t>
            </a:r>
            <a:r>
              <a:rPr lang="en-US" sz="1100" dirty="0" err="1"/>
              <a:t>completar</a:t>
            </a:r>
            <a:r>
              <a:rPr lang="en-US" sz="1100" dirty="0"/>
              <a:t> la </a:t>
            </a:r>
            <a:r>
              <a:rPr lang="en-US" sz="1100" dirty="0" err="1"/>
              <a:t>solicitud</a:t>
            </a:r>
            <a:r>
              <a:rPr lang="en-US" sz="1100" dirty="0"/>
              <a:t> </a:t>
            </a:r>
            <a:r>
              <a:rPr lang="en-US" sz="1100" dirty="0" err="1"/>
              <a:t>Capacitación</a:t>
            </a:r>
            <a:r>
              <a:rPr lang="en-US" sz="1100" dirty="0"/>
              <a:t> </a:t>
            </a:r>
            <a:r>
              <a:rPr lang="en-US" sz="1100" dirty="0" err="1"/>
              <a:t>Laboral</a:t>
            </a:r>
            <a:r>
              <a:rPr lang="en-US" sz="1100" dirty="0"/>
              <a:t> (</a:t>
            </a:r>
            <a:r>
              <a:rPr lang="en-US" sz="1100" dirty="0" err="1"/>
              <a:t>WorkAbility</a:t>
            </a:r>
            <a:r>
              <a:rPr lang="en-US" sz="1100" dirty="0"/>
              <a:t>) y </a:t>
            </a:r>
            <a:r>
              <a:rPr lang="en-US" sz="1100" dirty="0" err="1"/>
              <a:t>ser</a:t>
            </a:r>
            <a:r>
              <a:rPr lang="en-US" sz="1100" dirty="0"/>
              <a:t> </a:t>
            </a:r>
            <a:r>
              <a:rPr lang="en-US" sz="1100" dirty="0" err="1"/>
              <a:t>aprobada</a:t>
            </a:r>
            <a:r>
              <a:rPr lang="en-US" sz="1100" dirty="0"/>
              <a:t> </a:t>
            </a:r>
            <a:r>
              <a:rPr lang="en-US" sz="1100" dirty="0" err="1"/>
              <a:t>por</a:t>
            </a:r>
            <a:r>
              <a:rPr lang="en-US" sz="1100" dirty="0"/>
              <a:t> la mesa </a:t>
            </a:r>
            <a:r>
              <a:rPr lang="en-US" sz="1100" dirty="0" err="1"/>
              <a:t>directiva</a:t>
            </a:r>
            <a:r>
              <a:rPr lang="en-US" sz="1100" dirty="0"/>
              <a:t>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100" dirty="0" err="1" smtClean="0"/>
              <a:t>Trabajar</a:t>
            </a:r>
            <a:r>
              <a:rPr lang="en-US" sz="1100" dirty="0" smtClean="0"/>
              <a:t> </a:t>
            </a:r>
            <a:r>
              <a:rPr lang="en-US" sz="1100" dirty="0"/>
              <a:t>semi-</a:t>
            </a:r>
            <a:r>
              <a:rPr lang="en-US" sz="1100" dirty="0" err="1"/>
              <a:t>independiente</a:t>
            </a:r>
            <a:r>
              <a:rPr lang="en-US" sz="1100" dirty="0"/>
              <a:t> y </a:t>
            </a:r>
            <a:r>
              <a:rPr lang="en-US" sz="1100" dirty="0" err="1"/>
              <a:t>demostrar</a:t>
            </a:r>
            <a:r>
              <a:rPr lang="en-US" sz="1100" dirty="0"/>
              <a:t> </a:t>
            </a:r>
            <a:r>
              <a:rPr lang="en-US" sz="1100" dirty="0" err="1"/>
              <a:t>buen</a:t>
            </a:r>
            <a:r>
              <a:rPr lang="en-US" sz="1100" dirty="0"/>
              <a:t> </a:t>
            </a:r>
            <a:r>
              <a:rPr lang="en-US" sz="1100" dirty="0" err="1"/>
              <a:t>comportamiento</a:t>
            </a:r>
            <a:r>
              <a:rPr lang="en-US" sz="1100" dirty="0"/>
              <a:t> y </a:t>
            </a:r>
            <a:r>
              <a:rPr lang="en-US" sz="1100" dirty="0" err="1"/>
              <a:t>diciplina</a:t>
            </a:r>
            <a:r>
              <a:rPr lang="en-US" sz="1100" dirty="0"/>
              <a:t>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100" dirty="0" err="1" smtClean="0"/>
              <a:t>Entrenador</a:t>
            </a:r>
            <a:r>
              <a:rPr lang="en-US" sz="1100" dirty="0" smtClean="0"/>
              <a:t> </a:t>
            </a:r>
            <a:r>
              <a:rPr lang="en-US" sz="1100" dirty="0"/>
              <a:t>de </a:t>
            </a:r>
            <a:r>
              <a:rPr lang="en-US" sz="1100" dirty="0" err="1"/>
              <a:t>trabajo</a:t>
            </a:r>
            <a:endParaRPr lang="en-US" sz="11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100" dirty="0" err="1" smtClean="0"/>
              <a:t>Participar</a:t>
            </a:r>
            <a:r>
              <a:rPr lang="en-US" sz="1100" dirty="0" smtClean="0"/>
              <a:t> </a:t>
            </a:r>
            <a:r>
              <a:rPr lang="en-US" sz="1100" dirty="0" err="1"/>
              <a:t>en</a:t>
            </a:r>
            <a:r>
              <a:rPr lang="en-US" sz="1100" dirty="0"/>
              <a:t> el </a:t>
            </a:r>
            <a:r>
              <a:rPr lang="en-US" sz="1100" dirty="0" err="1"/>
              <a:t>entrenamiento</a:t>
            </a:r>
            <a:r>
              <a:rPr lang="en-US" sz="1100" dirty="0"/>
              <a:t> de </a:t>
            </a:r>
            <a:r>
              <a:rPr lang="en-US" sz="1100" dirty="0" err="1"/>
              <a:t>transporte</a:t>
            </a:r>
            <a:r>
              <a:rPr lang="en-US" sz="1100" dirty="0"/>
              <a:t> </a:t>
            </a:r>
            <a:r>
              <a:rPr lang="en-US" sz="1100" dirty="0" err="1"/>
              <a:t>público</a:t>
            </a:r>
            <a:r>
              <a:rPr lang="en-US" sz="1100" dirty="0"/>
              <a:t>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50" y="304640"/>
            <a:ext cx="5840423" cy="46693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00850" y="399575"/>
            <a:ext cx="56076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trabajan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1133150" y="1228588"/>
            <a:ext cx="4238100" cy="31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El Distrito Escolar </a:t>
            </a:r>
            <a:r>
              <a:rPr lang="en-US" dirty="0" err="1"/>
              <a:t>Unificado</a:t>
            </a:r>
            <a:r>
              <a:rPr lang="en-US" dirty="0"/>
              <a:t> de Covina-Valley ha </a:t>
            </a:r>
            <a:r>
              <a:rPr lang="en-US" dirty="0" err="1"/>
              <a:t>establecido</a:t>
            </a:r>
            <a:r>
              <a:rPr lang="en-US" dirty="0"/>
              <a:t> </a:t>
            </a:r>
            <a:r>
              <a:rPr lang="en-US" dirty="0" err="1"/>
              <a:t>relaciones</a:t>
            </a:r>
            <a:r>
              <a:rPr lang="en-US" dirty="0"/>
              <a:t> con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de la </a:t>
            </a:r>
            <a:r>
              <a:rPr lang="en-US" dirty="0" err="1"/>
              <a:t>comunidad</a:t>
            </a:r>
            <a:r>
              <a:rPr lang="en-US" dirty="0"/>
              <a:t>.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colaboradores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r>
              <a:rPr lang="en-US" dirty="0"/>
              <a:t> </a:t>
            </a:r>
            <a:r>
              <a:rPr lang="en-US" dirty="0" err="1" smtClean="0"/>
              <a:t>incluyen</a:t>
            </a:r>
            <a:r>
              <a:rPr lang="en" dirty="0" smtClean="0"/>
              <a:t>: </a:t>
            </a:r>
            <a:endParaRPr dirty="0"/>
          </a:p>
          <a:p>
            <a:pPr lvl="0">
              <a:buSzPct val="75000"/>
            </a:pPr>
            <a:r>
              <a:rPr lang="en-US" dirty="0"/>
              <a:t>Walgreens</a:t>
            </a:r>
          </a:p>
          <a:p>
            <a:pPr lvl="0">
              <a:buSzPct val="75000"/>
            </a:pPr>
            <a:r>
              <a:rPr lang="en-US" dirty="0"/>
              <a:t>Hometown Buffet</a:t>
            </a:r>
          </a:p>
          <a:p>
            <a:pPr lvl="0">
              <a:buSzPct val="75000"/>
            </a:pPr>
            <a:r>
              <a:rPr lang="en-US" dirty="0"/>
              <a:t>Marshalls</a:t>
            </a:r>
          </a:p>
          <a:p>
            <a:pPr lvl="0">
              <a:buSzPct val="75000"/>
            </a:pPr>
            <a:r>
              <a:rPr lang="en-US" dirty="0" err="1"/>
              <a:t>Tiendas</a:t>
            </a:r>
            <a:r>
              <a:rPr lang="en-US" dirty="0"/>
              <a:t> de 99 Centavos (99 Cent Only Stores)</a:t>
            </a:r>
          </a:p>
          <a:p>
            <a:pPr lvl="0">
              <a:buSzPct val="75000"/>
            </a:pPr>
            <a:r>
              <a:rPr lang="en-US" dirty="0" err="1"/>
              <a:t>Propietarios</a:t>
            </a:r>
            <a:r>
              <a:rPr lang="en-US" dirty="0"/>
              <a:t> de </a:t>
            </a:r>
            <a:r>
              <a:rPr lang="en-US" dirty="0" err="1"/>
              <a:t>pequeños</a:t>
            </a:r>
            <a:r>
              <a:rPr lang="en-US" dirty="0"/>
              <a:t> </a:t>
            </a:r>
            <a:r>
              <a:rPr lang="en-US" dirty="0" err="1"/>
              <a:t>negocios</a:t>
            </a:r>
            <a:r>
              <a:rPr lang="en-US" dirty="0"/>
              <a:t> </a:t>
            </a:r>
          </a:p>
          <a:p>
            <a:pPr lvl="0">
              <a:buSzPct val="75000"/>
            </a:pPr>
            <a:r>
              <a:rPr lang="en-US" dirty="0"/>
              <a:t>Smart &amp; Final </a:t>
            </a:r>
          </a:p>
          <a:p>
            <a:pPr lvl="0">
              <a:buSzPct val="75000"/>
            </a:pPr>
            <a:r>
              <a:rPr lang="en-US" dirty="0"/>
              <a:t>Y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. </a:t>
            </a:r>
          </a:p>
        </p:txBody>
      </p:sp>
      <p:pic>
        <p:nvPicPr>
          <p:cNvPr id="242" name="Google Shape;242;p38"/>
          <p:cNvPicPr preferRelativeResize="0"/>
          <p:nvPr/>
        </p:nvPicPr>
        <p:blipFill rotWithShape="1">
          <a:blip r:embed="rId4">
            <a:alphaModFix/>
          </a:blip>
          <a:srcRect l="32006" t="19826" r="52023" b="9790"/>
          <a:stretch/>
        </p:blipFill>
        <p:spPr>
          <a:xfrm rot="5400000">
            <a:off x="8304487" y="3732486"/>
            <a:ext cx="690925" cy="228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>
            <a:hlinkClick r:id="" action="ppaction://hlinkshowjump?jump=nextslide"/>
          </p:cNvPr>
          <p:cNvSpPr/>
          <p:nvPr/>
        </p:nvSpPr>
        <p:spPr>
          <a:xfrm rot="-5400000">
            <a:off x="8596410" y="4768211"/>
            <a:ext cx="218547" cy="267237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8">
            <a:hlinkClick r:id="" action="ppaction://hlinkshowjump?jump=previousslide"/>
          </p:cNvPr>
          <p:cNvSpPr/>
          <p:nvPr/>
        </p:nvSpPr>
        <p:spPr>
          <a:xfrm rot="5400000">
            <a:off x="7973685" y="4768208"/>
            <a:ext cx="218547" cy="267237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8">
            <a:hlinkClick r:id=""/>
          </p:cNvPr>
          <p:cNvSpPr/>
          <p:nvPr/>
        </p:nvSpPr>
        <p:spPr>
          <a:xfrm>
            <a:off x="7472650" y="1240500"/>
            <a:ext cx="18117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8">
            <a:hlinkClick r:id=""/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544428" y="1228588"/>
            <a:ext cx="1344300" cy="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00" dirty="0" err="1"/>
              <a:t>Habilidades</a:t>
            </a:r>
            <a:r>
              <a:rPr lang="en-US" sz="1000" dirty="0"/>
              <a:t> de </a:t>
            </a:r>
            <a:r>
              <a:rPr lang="en-US" sz="1000" dirty="0" err="1"/>
              <a:t>servicio</a:t>
            </a:r>
            <a:r>
              <a:rPr lang="en-US" sz="1000" dirty="0"/>
              <a:t> al </a:t>
            </a:r>
            <a:r>
              <a:rPr lang="en-US" sz="1000" dirty="0" err="1"/>
              <a:t>cliente</a:t>
            </a:r>
            <a:endParaRPr sz="1000" b="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47" name="Google Shape;247;p38">
            <a:hlinkClick r:id="rId5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32005" t="19826" r="39798" b="9790"/>
          <a:stretch/>
        </p:blipFill>
        <p:spPr>
          <a:xfrm rot="-5400000">
            <a:off x="7824901" y="-395073"/>
            <a:ext cx="1138848" cy="213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>
            <a:hlinkClick r:id="rId5" action="ppaction://hlinksldjump"/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971175" y="399575"/>
            <a:ext cx="1151100" cy="6909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100" dirty="0" err="1"/>
              <a:t>Tareas</a:t>
            </a:r>
            <a:r>
              <a:rPr lang="en-US" sz="1100" dirty="0"/>
              <a:t> de </a:t>
            </a:r>
            <a:r>
              <a:rPr lang="en-US" sz="1100" dirty="0" err="1"/>
              <a:t>trabajo</a:t>
            </a:r>
            <a:r>
              <a:rPr lang="en-US" sz="1100" dirty="0"/>
              <a:t> </a:t>
            </a:r>
            <a:r>
              <a:rPr lang="en-US" sz="1100" dirty="0" err="1"/>
              <a:t>típicas</a:t>
            </a:r>
            <a:r>
              <a:rPr lang="en" sz="1500" b="0" dirty="0" smtClean="0">
                <a:latin typeface="Patrick Hand"/>
                <a:ea typeface="Patrick Hand"/>
                <a:cs typeface="Patrick Hand"/>
                <a:sym typeface="Patrick Hand"/>
              </a:rPr>
              <a:t>;</a:t>
            </a:r>
            <a:endParaRPr sz="1500" b="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9" name="Google Shape;249;p38">
            <a:hlinkClick r:id="rId5" action="ppaction://hlinksldjump"/>
          </p:cNvPr>
          <p:cNvSpPr/>
          <p:nvPr/>
        </p:nvSpPr>
        <p:spPr>
          <a:xfrm>
            <a:off x="7971175" y="403806"/>
            <a:ext cx="1151140" cy="768611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Google Shape;250;p38">
            <a:hlinkClick r:id=""/>
          </p:cNvPr>
          <p:cNvSpPr/>
          <p:nvPr/>
        </p:nvSpPr>
        <p:spPr>
          <a:xfrm>
            <a:off x="7625050" y="1793350"/>
            <a:ext cx="1730400" cy="4908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>
            <a:hlinkClick r:id=""/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729775" y="1824800"/>
            <a:ext cx="14733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00" dirty="0" err="1"/>
              <a:t>Empacando</a:t>
            </a:r>
            <a:r>
              <a:rPr lang="en-US" sz="1000" dirty="0"/>
              <a:t> </a:t>
            </a:r>
            <a:r>
              <a:rPr lang="en-US" sz="1000" dirty="0" err="1"/>
              <a:t>mercancía</a:t>
            </a:r>
            <a:endParaRPr sz="1000" b="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2" name="Google Shape;252;p38">
            <a:hlinkClick r:id=""/>
          </p:cNvPr>
          <p:cNvSpPr/>
          <p:nvPr/>
        </p:nvSpPr>
        <p:spPr>
          <a:xfrm>
            <a:off x="7625050" y="2346200"/>
            <a:ext cx="1730400" cy="490800"/>
          </a:xfrm>
          <a:prstGeom prst="rect">
            <a:avLst/>
          </a:prstGeom>
          <a:solidFill>
            <a:srgbClr val="EA9999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900" b="1" dirty="0" err="1"/>
              <a:t>Artículos</a:t>
            </a:r>
            <a:r>
              <a:rPr lang="en-US" sz="900" b="1" dirty="0"/>
              <a:t> de </a:t>
            </a:r>
            <a:r>
              <a:rPr lang="en-US" sz="900" b="1" dirty="0" err="1"/>
              <a:t>reorganización</a:t>
            </a:r>
            <a:r>
              <a:rPr lang="en-US" sz="900" b="1" dirty="0"/>
              <a:t> “De </a:t>
            </a:r>
            <a:r>
              <a:rPr lang="en-US" sz="900" b="1" dirty="0" err="1"/>
              <a:t>regreso</a:t>
            </a:r>
            <a:r>
              <a:rPr lang="en-US" sz="900" b="1" dirty="0"/>
              <a:t>”</a:t>
            </a:r>
            <a:endParaRPr sz="90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3" name="Google Shape;253;p38">
            <a:hlinkClick r:id=""/>
          </p:cNvPr>
          <p:cNvSpPr/>
          <p:nvPr/>
        </p:nvSpPr>
        <p:spPr>
          <a:xfrm>
            <a:off x="7625050" y="2899050"/>
            <a:ext cx="1730400" cy="49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>
            <a:hlinkClick r:id=""/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712950" y="2906301"/>
            <a:ext cx="15546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dirty="0" err="1"/>
              <a:t>Empacando</a:t>
            </a:r>
            <a:r>
              <a:rPr lang="en-US" sz="1100" dirty="0"/>
              <a:t> comestibles</a:t>
            </a:r>
            <a:endParaRPr sz="110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5" name="Google Shape;255;p38">
            <a:hlinkClick r:id=""/>
          </p:cNvPr>
          <p:cNvSpPr/>
          <p:nvPr/>
        </p:nvSpPr>
        <p:spPr>
          <a:xfrm>
            <a:off x="7625050" y="3451900"/>
            <a:ext cx="1730400" cy="49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>
            <a:hlinkClick r:id=""/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660450" y="3475411"/>
            <a:ext cx="1623900" cy="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900" dirty="0" err="1"/>
              <a:t>Verificación</a:t>
            </a:r>
            <a:r>
              <a:rPr lang="en-US" sz="900" dirty="0"/>
              <a:t> de </a:t>
            </a:r>
            <a:r>
              <a:rPr lang="en-US" sz="900" dirty="0" err="1"/>
              <a:t>fechas</a:t>
            </a:r>
            <a:r>
              <a:rPr lang="en-US" sz="900" dirty="0"/>
              <a:t> de </a:t>
            </a:r>
            <a:r>
              <a:rPr lang="en-US" sz="900" dirty="0" err="1"/>
              <a:t>vencimiento</a:t>
            </a:r>
            <a:r>
              <a:rPr lang="en-US" sz="900" dirty="0"/>
              <a:t>, etc.</a:t>
            </a:r>
            <a:endParaRPr sz="90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88" y="1836475"/>
            <a:ext cx="7898030" cy="3529174"/>
          </a:xfrm>
          <a:prstGeom prst="rect">
            <a:avLst/>
          </a:prstGeom>
          <a:noFill/>
          <a:ln>
            <a:noFill/>
          </a:ln>
          <a:effectLst>
            <a:outerShdw blurRad="57150" dist="19050" dir="936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953575" y="3785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" dirty="0" smtClean="0"/>
              <a:t>....</a:t>
            </a:r>
            <a:endParaRPr dirty="0"/>
          </a:p>
        </p:txBody>
      </p:sp>
      <p:sp>
        <p:nvSpPr>
          <p:cNvPr id="263" name="Google Shape;263;p39"/>
          <p:cNvSpPr txBox="1">
            <a:spLocks noGrp="1"/>
          </p:cNvSpPr>
          <p:nvPr>
            <p:ph type="title" idx="2"/>
          </p:nvPr>
        </p:nvSpPr>
        <p:spPr>
          <a:xfrm>
            <a:off x="1128850" y="2939950"/>
            <a:ext cx="1544700" cy="690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/>
              <a:t>Salario</a:t>
            </a:r>
            <a:r>
              <a:rPr lang="en-US" dirty="0"/>
              <a:t> </a:t>
            </a:r>
            <a:r>
              <a:rPr lang="en-US" dirty="0" err="1"/>
              <a:t>mínimo</a:t>
            </a:r>
            <a:endParaRPr lang="en-US" dirty="0"/>
          </a:p>
        </p:txBody>
      </p:sp>
      <p:sp>
        <p:nvSpPr>
          <p:cNvPr id="264" name="Google Shape;264;p39"/>
          <p:cNvSpPr txBox="1">
            <a:spLocks noGrp="1"/>
          </p:cNvSpPr>
          <p:nvPr>
            <p:ph type="subTitle" idx="1"/>
          </p:nvPr>
        </p:nvSpPr>
        <p:spPr>
          <a:xfrm>
            <a:off x="953100" y="3707175"/>
            <a:ext cx="17304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1" indent="0" algn="l"/>
            <a:r>
              <a:rPr lang="en-US" sz="1000" dirty="0" err="1"/>
              <a:t>Todos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estudiantes</a:t>
            </a:r>
            <a:r>
              <a:rPr lang="en-US" sz="1000" dirty="0"/>
              <a:t> </a:t>
            </a:r>
            <a:r>
              <a:rPr lang="en-US" sz="1000" dirty="0" err="1"/>
              <a:t>recibirán</a:t>
            </a:r>
            <a:r>
              <a:rPr lang="en-US" sz="1000" dirty="0"/>
              <a:t> un </a:t>
            </a:r>
            <a:r>
              <a:rPr lang="en-US" sz="1000" dirty="0" err="1"/>
              <a:t>salario</a:t>
            </a:r>
            <a:r>
              <a:rPr lang="en-US" sz="1000" dirty="0"/>
              <a:t> </a:t>
            </a:r>
            <a:r>
              <a:rPr lang="en-US" sz="1000" dirty="0" err="1"/>
              <a:t>mínimo</a:t>
            </a:r>
            <a:r>
              <a:rPr lang="en-US" sz="1000" dirty="0"/>
              <a:t> </a:t>
            </a:r>
            <a:r>
              <a:rPr lang="en-US" sz="1000" dirty="0" err="1"/>
              <a:t>basado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estándares</a:t>
            </a:r>
            <a:r>
              <a:rPr lang="en-US" sz="1000" dirty="0"/>
              <a:t> de la ciudad. </a:t>
            </a:r>
          </a:p>
        </p:txBody>
      </p:sp>
      <p:sp>
        <p:nvSpPr>
          <p:cNvPr id="265" name="Google Shape;265;p39"/>
          <p:cNvSpPr txBox="1">
            <a:spLocks noGrp="1"/>
          </p:cNvSpPr>
          <p:nvPr>
            <p:ph type="subTitle" idx="4"/>
          </p:nvPr>
        </p:nvSpPr>
        <p:spPr>
          <a:xfrm>
            <a:off x="3129600" y="3707175"/>
            <a:ext cx="20631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/>
            <a:r>
              <a:rPr lang="en-US" sz="1200" dirty="0"/>
              <a:t>Los </a:t>
            </a:r>
            <a:r>
              <a:rPr lang="en-US" sz="1200" dirty="0" err="1"/>
              <a:t>estudiantes</a:t>
            </a:r>
            <a:r>
              <a:rPr lang="en-US" sz="1200" dirty="0"/>
              <a:t> </a:t>
            </a:r>
            <a:r>
              <a:rPr lang="en-US" sz="1200" dirty="0" err="1"/>
              <a:t>cuentan</a:t>
            </a:r>
            <a:r>
              <a:rPr lang="en-US" sz="1200" dirty="0"/>
              <a:t> con un </a:t>
            </a:r>
            <a:r>
              <a:rPr lang="en-US" sz="1200" dirty="0" err="1"/>
              <a:t>seguro</a:t>
            </a:r>
            <a:r>
              <a:rPr lang="en-US" sz="1200" dirty="0"/>
              <a:t> de </a:t>
            </a:r>
            <a:r>
              <a:rPr lang="en-US" sz="1200" dirty="0" err="1"/>
              <a:t>compensación</a:t>
            </a:r>
            <a:r>
              <a:rPr lang="en-US" sz="1200" dirty="0"/>
              <a:t> para </a:t>
            </a:r>
            <a:r>
              <a:rPr lang="en-US" sz="1200" dirty="0" err="1"/>
              <a:t>trabajadores</a:t>
            </a:r>
            <a:r>
              <a:rPr lang="en-US" sz="1200" dirty="0"/>
              <a:t> (Workers’ Compensation Insurance).</a:t>
            </a:r>
          </a:p>
        </p:txBody>
      </p:sp>
      <p:sp>
        <p:nvSpPr>
          <p:cNvPr id="266" name="Google Shape;266;p39"/>
          <p:cNvSpPr txBox="1">
            <a:spLocks noGrp="1"/>
          </p:cNvSpPr>
          <p:nvPr>
            <p:ph type="title" idx="5"/>
          </p:nvPr>
        </p:nvSpPr>
        <p:spPr>
          <a:xfrm>
            <a:off x="5731199" y="2939950"/>
            <a:ext cx="1994135" cy="486300"/>
          </a:xfrm>
          <a:prstGeom prst="rect">
            <a:avLst/>
          </a:prstGeom>
          <a:solidFill>
            <a:srgbClr val="94EBEB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 err="1"/>
              <a:t>Cheques</a:t>
            </a:r>
            <a:r>
              <a:rPr lang="en-US" sz="1600" dirty="0"/>
              <a:t> de </a:t>
            </a:r>
            <a:r>
              <a:rPr lang="en-US" sz="1600" dirty="0" err="1" smtClean="0"/>
              <a:t>pago</a:t>
            </a:r>
            <a:endParaRPr sz="1600" b="0" dirty="0"/>
          </a:p>
        </p:txBody>
      </p:sp>
      <p:sp>
        <p:nvSpPr>
          <p:cNvPr id="267" name="Google Shape;267;p39"/>
          <p:cNvSpPr txBox="1">
            <a:spLocks noGrp="1"/>
          </p:cNvSpPr>
          <p:nvPr>
            <p:ph type="subTitle" idx="6"/>
          </p:nvPr>
        </p:nvSpPr>
        <p:spPr>
          <a:xfrm>
            <a:off x="5731200" y="3426250"/>
            <a:ext cx="1994134" cy="12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/>
            <a:r>
              <a:rPr lang="en-US" sz="1200" dirty="0"/>
              <a:t>Los </a:t>
            </a:r>
            <a:r>
              <a:rPr lang="en-US" sz="1200" dirty="0" err="1"/>
              <a:t>estudiantes</a:t>
            </a:r>
            <a:r>
              <a:rPr lang="en-US" sz="1200" dirty="0"/>
              <a:t> </a:t>
            </a:r>
            <a:r>
              <a:rPr lang="en-US" sz="1200" dirty="0" err="1"/>
              <a:t>recibirán</a:t>
            </a:r>
            <a:r>
              <a:rPr lang="en-US" sz="1200" dirty="0"/>
              <a:t> </a:t>
            </a:r>
            <a:r>
              <a:rPr lang="en-US" sz="1200" dirty="0" err="1"/>
              <a:t>cheques</a:t>
            </a:r>
            <a:r>
              <a:rPr lang="en-US" sz="1200" dirty="0"/>
              <a:t> de </a:t>
            </a:r>
            <a:r>
              <a:rPr lang="en-US" sz="1200" dirty="0" err="1"/>
              <a:t>pago</a:t>
            </a:r>
            <a:r>
              <a:rPr lang="en-US" sz="1200" dirty="0"/>
              <a:t> y </a:t>
            </a:r>
            <a:r>
              <a:rPr lang="en-US" sz="1200" dirty="0" err="1"/>
              <a:t>pueden</a:t>
            </a:r>
            <a:r>
              <a:rPr lang="en-US" sz="1200" dirty="0"/>
              <a:t> </a:t>
            </a:r>
            <a:r>
              <a:rPr lang="en-US" sz="1200" dirty="0" err="1"/>
              <a:t>ser</a:t>
            </a:r>
            <a:r>
              <a:rPr lang="en-US" sz="1200" dirty="0"/>
              <a:t> </a:t>
            </a:r>
            <a:r>
              <a:rPr lang="en-US" sz="1200" dirty="0" err="1"/>
              <a:t>elegibles</a:t>
            </a:r>
            <a:r>
              <a:rPr lang="en-US" sz="1200" dirty="0"/>
              <a:t> para el </a:t>
            </a:r>
            <a:r>
              <a:rPr lang="en-US" sz="1200" dirty="0" err="1"/>
              <a:t>permiso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enfermedad</a:t>
            </a:r>
            <a:r>
              <a:rPr lang="en-US" sz="1200" dirty="0"/>
              <a:t> (</a:t>
            </a:r>
            <a:r>
              <a:rPr lang="en-US" sz="1200" dirty="0" err="1"/>
              <a:t>según</a:t>
            </a:r>
            <a:r>
              <a:rPr lang="en-US" sz="1200" dirty="0"/>
              <a:t> la </a:t>
            </a:r>
            <a:r>
              <a:rPr lang="en-US" sz="1200" dirty="0" err="1"/>
              <a:t>duración</a:t>
            </a:r>
            <a:r>
              <a:rPr lang="en-US" sz="1200" dirty="0"/>
              <a:t> del </a:t>
            </a:r>
            <a:r>
              <a:rPr lang="en-US" sz="1200" dirty="0" err="1"/>
              <a:t>empleo</a:t>
            </a:r>
            <a:r>
              <a:rPr lang="en-US" sz="1200" dirty="0"/>
              <a:t>).</a:t>
            </a:r>
          </a:p>
        </p:txBody>
      </p:sp>
      <p:pic>
        <p:nvPicPr>
          <p:cNvPr id="268" name="Google Shape;2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 rotWithShape="1">
          <a:blip r:embed="rId5">
            <a:alphaModFix/>
          </a:blip>
          <a:srcRect l="32006" t="19826" r="52023" b="9790"/>
          <a:stretch/>
        </p:blipFill>
        <p:spPr>
          <a:xfrm rot="5400000">
            <a:off x="8304487" y="3732486"/>
            <a:ext cx="690925" cy="228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>
            <a:hlinkClick r:id="" action="ppaction://hlinkshowjump?jump=nextslide"/>
          </p:cNvPr>
          <p:cNvSpPr/>
          <p:nvPr/>
        </p:nvSpPr>
        <p:spPr>
          <a:xfrm rot="-5400000">
            <a:off x="8596410" y="4768211"/>
            <a:ext cx="218547" cy="267237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9">
            <a:hlinkClick r:id="" action="ppaction://hlinkshowjump?jump=previousslide"/>
          </p:cNvPr>
          <p:cNvSpPr/>
          <p:nvPr/>
        </p:nvSpPr>
        <p:spPr>
          <a:xfrm rot="5400000">
            <a:off x="7973685" y="4768208"/>
            <a:ext cx="218547" cy="267237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9"/>
          <p:cNvSpPr txBox="1"/>
          <p:nvPr/>
        </p:nvSpPr>
        <p:spPr>
          <a:xfrm>
            <a:off x="3129600" y="2846250"/>
            <a:ext cx="2007176" cy="7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 err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Compensación</a:t>
            </a:r>
            <a:r>
              <a:rPr lang="en-US" sz="18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de </a:t>
            </a:r>
            <a:r>
              <a:rPr lang="en-US" sz="1800" b="1" dirty="0" err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Trabajadores</a:t>
            </a:r>
            <a:endParaRPr lang="en-US" sz="18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1467500" y="2295675"/>
            <a:ext cx="6582000" cy="486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¡</a:t>
            </a:r>
            <a:r>
              <a:rPr lang="en-US" b="1" dirty="0"/>
              <a:t>NO</a:t>
            </a:r>
            <a:r>
              <a:rPr lang="en-US" dirty="0"/>
              <a:t> se </a:t>
            </a:r>
            <a:r>
              <a:rPr lang="en-US" dirty="0" err="1"/>
              <a:t>garantiza</a:t>
            </a:r>
            <a:r>
              <a:rPr lang="en-US" dirty="0"/>
              <a:t> </a:t>
            </a:r>
            <a:r>
              <a:rPr lang="en-US" dirty="0" err="1"/>
              <a:t>asignación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puesto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 de </a:t>
            </a:r>
            <a:r>
              <a:rPr lang="en-US" dirty="0" err="1"/>
              <a:t>paga</a:t>
            </a:r>
            <a:r>
              <a:rPr lang="en-US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 t="10938" r="3540" b="2861"/>
          <a:stretch/>
        </p:blipFill>
        <p:spPr>
          <a:xfrm rot="-390103">
            <a:off x="3352415" y="527530"/>
            <a:ext cx="4562596" cy="482431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 rot="-433836">
            <a:off x="4133519" y="973064"/>
            <a:ext cx="3258444" cy="11515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800" dirty="0"/>
              <a:t>El </a:t>
            </a:r>
            <a:r>
              <a:rPr lang="en-US" sz="1800" dirty="0" err="1"/>
              <a:t>objetivo</a:t>
            </a:r>
            <a:r>
              <a:rPr lang="en-US" sz="1800" dirty="0"/>
              <a:t> del </a:t>
            </a:r>
            <a:r>
              <a:rPr lang="en-US" sz="1800" dirty="0" err="1"/>
              <a:t>programa</a:t>
            </a:r>
            <a:r>
              <a:rPr lang="en-US" sz="1800" dirty="0"/>
              <a:t> de </a:t>
            </a:r>
            <a:r>
              <a:rPr lang="en-US" sz="1800" dirty="0" err="1"/>
              <a:t>Capacitación</a:t>
            </a:r>
            <a:r>
              <a:rPr lang="en-US" sz="1800" dirty="0"/>
              <a:t> </a:t>
            </a:r>
            <a:r>
              <a:rPr lang="en-US" sz="1800" dirty="0" err="1"/>
              <a:t>Laboral</a:t>
            </a:r>
            <a:r>
              <a:rPr lang="en-US" sz="1800" dirty="0"/>
              <a:t> 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preparar</a:t>
            </a:r>
            <a:r>
              <a:rPr lang="en-US" sz="1800" dirty="0"/>
              <a:t> a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estudiantes</a:t>
            </a:r>
            <a:r>
              <a:rPr lang="en-US" sz="1800" dirty="0"/>
              <a:t> para el </a:t>
            </a:r>
            <a:r>
              <a:rPr lang="en-US" sz="1800" dirty="0" err="1"/>
              <a:t>empleo</a:t>
            </a:r>
            <a:r>
              <a:rPr lang="en-US" sz="1800" dirty="0"/>
              <a:t>.</a:t>
            </a:r>
            <a:endParaRPr sz="1800" dirty="0"/>
          </a:p>
        </p:txBody>
      </p:sp>
      <p:pic>
        <p:nvPicPr>
          <p:cNvPr id="281" name="Google Shape;2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569" y="298423"/>
            <a:ext cx="778932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>
            <a:spLocks noGrp="1"/>
          </p:cNvSpPr>
          <p:nvPr>
            <p:ph type="subTitle" idx="1"/>
          </p:nvPr>
        </p:nvSpPr>
        <p:spPr>
          <a:xfrm rot="-432922">
            <a:off x="4348316" y="2099605"/>
            <a:ext cx="3303359" cy="2768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SzPts val="1100"/>
            </a:pPr>
            <a:r>
              <a:rPr lang="en-US" b="1" u="sng" dirty="0" err="1"/>
              <a:t>Servicios</a:t>
            </a:r>
            <a:r>
              <a:rPr lang="en-US" b="1" u="sng" dirty="0"/>
              <a:t> de </a:t>
            </a:r>
            <a:r>
              <a:rPr lang="en-US" b="1" u="sng" dirty="0" err="1"/>
              <a:t>apoyo</a:t>
            </a:r>
            <a:r>
              <a:rPr lang="en-US" b="1" u="sng" dirty="0"/>
              <a:t> </a:t>
            </a:r>
            <a:r>
              <a:rPr lang="en-US" b="1" u="sng" dirty="0" err="1"/>
              <a:t>adicionales</a:t>
            </a:r>
            <a:r>
              <a:rPr lang="en" sz="1300" b="1" u="sng" dirty="0" smtClean="0"/>
              <a:t>:</a:t>
            </a:r>
            <a:endParaRPr sz="1300" b="1" u="sng" dirty="0"/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100" dirty="0" err="1"/>
              <a:t>Búsqueda</a:t>
            </a:r>
            <a:r>
              <a:rPr lang="en-US" sz="1100" dirty="0"/>
              <a:t> de </a:t>
            </a:r>
            <a:r>
              <a:rPr lang="en-US" sz="1100" dirty="0" err="1"/>
              <a:t>trabajo</a:t>
            </a:r>
            <a:endParaRPr lang="en-US" sz="1100" dirty="0"/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100" dirty="0" err="1"/>
              <a:t>Currículum</a:t>
            </a:r>
            <a:r>
              <a:rPr lang="en-US" sz="1100" dirty="0"/>
              <a:t> 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100" dirty="0" err="1"/>
              <a:t>Completar</a:t>
            </a:r>
            <a:r>
              <a:rPr lang="en-US" sz="1100" dirty="0"/>
              <a:t> </a:t>
            </a:r>
            <a:r>
              <a:rPr lang="en-US" sz="1100" dirty="0" err="1"/>
              <a:t>aplicaciones</a:t>
            </a:r>
            <a:endParaRPr lang="en-US" sz="1100" dirty="0"/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100" dirty="0" err="1"/>
              <a:t>Apoyo</a:t>
            </a:r>
            <a:r>
              <a:rPr lang="en-US" sz="1100" dirty="0"/>
              <a:t> </a:t>
            </a:r>
            <a:r>
              <a:rPr lang="en-US" sz="1100" dirty="0" err="1"/>
              <a:t>adicional</a:t>
            </a:r>
            <a:r>
              <a:rPr lang="en-US" sz="1100" dirty="0"/>
              <a:t> con las </a:t>
            </a:r>
            <a:r>
              <a:rPr lang="en-US" sz="1100" dirty="0" err="1"/>
              <a:t>habilidades</a:t>
            </a:r>
            <a:r>
              <a:rPr lang="en-US" sz="1100" dirty="0"/>
              <a:t> de </a:t>
            </a:r>
            <a:r>
              <a:rPr lang="en-US" sz="1100" dirty="0" err="1"/>
              <a:t>entrevista</a:t>
            </a:r>
            <a:r>
              <a:rPr lang="en-US" sz="1100" dirty="0"/>
              <a:t>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100" dirty="0"/>
              <a:t>Enlace a </a:t>
            </a:r>
            <a:r>
              <a:rPr lang="en-US" sz="1100" dirty="0" err="1"/>
              <a:t>proveedores</a:t>
            </a:r>
            <a:r>
              <a:rPr lang="en-US" sz="1100" dirty="0"/>
              <a:t> de </a:t>
            </a:r>
            <a:r>
              <a:rPr lang="en-US" sz="1100" dirty="0" err="1"/>
              <a:t>servicios</a:t>
            </a:r>
            <a:r>
              <a:rPr lang="en-US" sz="1100" dirty="0"/>
              <a:t>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100" dirty="0"/>
              <a:t>Solicitudes para la </a:t>
            </a:r>
            <a:r>
              <a:rPr lang="en-US" sz="1100" dirty="0" err="1"/>
              <a:t>universidad</a:t>
            </a:r>
            <a:endParaRPr lang="en-US" sz="1100" dirty="0"/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100" dirty="0" err="1"/>
              <a:t>Aplicación</a:t>
            </a:r>
            <a:r>
              <a:rPr lang="en-US" sz="1100" dirty="0"/>
              <a:t> de FAFSA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100" dirty="0" err="1"/>
              <a:t>Excursiones</a:t>
            </a:r>
            <a:endParaRPr lang="en-US" sz="1100" dirty="0"/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100" dirty="0" err="1"/>
              <a:t>Financiamiento</a:t>
            </a:r>
            <a:r>
              <a:rPr lang="en-US" sz="1100" dirty="0"/>
              <a:t> para </a:t>
            </a:r>
            <a:r>
              <a:rPr lang="en-US" sz="1100" dirty="0" err="1"/>
              <a:t>actividades</a:t>
            </a:r>
            <a:r>
              <a:rPr lang="en-US" sz="1100" dirty="0"/>
              <a:t> </a:t>
            </a:r>
            <a:r>
              <a:rPr lang="en-US" sz="1100" dirty="0" err="1"/>
              <a:t>comunitarias</a:t>
            </a:r>
            <a:r>
              <a:rPr lang="en-US" sz="1100" dirty="0"/>
              <a:t>: </a:t>
            </a:r>
            <a:r>
              <a:rPr lang="en-US" sz="1100" dirty="0" err="1"/>
              <a:t>financiamiento</a:t>
            </a:r>
            <a:r>
              <a:rPr lang="en-US" sz="1100" dirty="0"/>
              <a:t> para </a:t>
            </a:r>
            <a:r>
              <a:rPr lang="en-US" sz="1100" dirty="0" err="1"/>
              <a:t>comprar</a:t>
            </a:r>
            <a:r>
              <a:rPr lang="en-US" sz="1100" dirty="0"/>
              <a:t> </a:t>
            </a:r>
            <a:r>
              <a:rPr lang="en-US" sz="1100" dirty="0" err="1"/>
              <a:t>artículos</a:t>
            </a:r>
            <a:r>
              <a:rPr lang="en-US" sz="1100" dirty="0"/>
              <a:t> para </a:t>
            </a:r>
            <a:r>
              <a:rPr lang="en-US" sz="1100" dirty="0" err="1"/>
              <a:t>desarrollar</a:t>
            </a:r>
            <a:r>
              <a:rPr lang="en-US" sz="1100" dirty="0"/>
              <a:t> las </a:t>
            </a:r>
            <a:r>
              <a:rPr lang="en-US" sz="1100" dirty="0" err="1"/>
              <a:t>habilidades</a:t>
            </a:r>
            <a:r>
              <a:rPr lang="en-US" sz="1100" dirty="0"/>
              <a:t> de </a:t>
            </a:r>
            <a:r>
              <a:rPr lang="en-US" sz="1100" dirty="0" err="1"/>
              <a:t>vida</a:t>
            </a:r>
            <a:r>
              <a:rPr lang="en-US" sz="1100" dirty="0"/>
              <a:t> </a:t>
            </a:r>
            <a:r>
              <a:rPr lang="en-US" sz="1100" dirty="0" err="1"/>
              <a:t>independiente</a:t>
            </a:r>
            <a:r>
              <a:rPr lang="en-US" sz="1100" dirty="0"/>
              <a:t>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3" name="Google Shape;283;p40"/>
          <p:cNvPicPr preferRelativeResize="0"/>
          <p:nvPr/>
        </p:nvPicPr>
        <p:blipFill rotWithShape="1">
          <a:blip r:embed="rId5">
            <a:alphaModFix/>
          </a:blip>
          <a:srcRect l="32006" t="19826" r="52023" b="9790"/>
          <a:stretch/>
        </p:blipFill>
        <p:spPr>
          <a:xfrm rot="5400000">
            <a:off x="8304487" y="3732486"/>
            <a:ext cx="690925" cy="228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0">
            <a:hlinkClick r:id="" action="ppaction://hlinkshowjump?jump=nextslide"/>
          </p:cNvPr>
          <p:cNvSpPr/>
          <p:nvPr/>
        </p:nvSpPr>
        <p:spPr>
          <a:xfrm rot="-5400000">
            <a:off x="8596410" y="4768211"/>
            <a:ext cx="218547" cy="267237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0">
            <a:hlinkClick r:id="" action="ppaction://hlinkshowjump?jump=previousslide"/>
          </p:cNvPr>
          <p:cNvSpPr/>
          <p:nvPr/>
        </p:nvSpPr>
        <p:spPr>
          <a:xfrm rot="5400000">
            <a:off x="7973685" y="4768208"/>
            <a:ext cx="218547" cy="267237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0"/>
          <p:cNvSpPr txBox="1"/>
          <p:nvPr/>
        </p:nvSpPr>
        <p:spPr>
          <a:xfrm>
            <a:off x="755550" y="929900"/>
            <a:ext cx="2658900" cy="3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000" y="1063850"/>
            <a:ext cx="2837600" cy="33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/>
        </p:nvSpPr>
        <p:spPr>
          <a:xfrm>
            <a:off x="624775" y="174350"/>
            <a:ext cx="8151000" cy="4896600"/>
          </a:xfrm>
          <a:prstGeom prst="rect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dirty="0" err="1"/>
              <a:t>Recursos</a:t>
            </a:r>
            <a:r>
              <a:rPr lang="en-US" b="1" dirty="0"/>
              <a:t> </a:t>
            </a:r>
            <a:r>
              <a:rPr lang="en-US" b="1" dirty="0" err="1"/>
              <a:t>importantes</a:t>
            </a:r>
            <a:r>
              <a:rPr lang="en-US" b="1" dirty="0"/>
              <a:t> para </a:t>
            </a:r>
            <a:r>
              <a:rPr lang="en-US" b="1" dirty="0" err="1"/>
              <a:t>nuestra</a:t>
            </a:r>
            <a:r>
              <a:rPr lang="en-US" b="1" dirty="0"/>
              <a:t> </a:t>
            </a:r>
            <a:r>
              <a:rPr lang="en-US" b="1" dirty="0" err="1" smtClean="0"/>
              <a:t>comunidad</a:t>
            </a:r>
            <a:r>
              <a:rPr lang="en-US" b="1" dirty="0" smtClean="0"/>
              <a:t>:</a:t>
            </a:r>
          </a:p>
          <a:p>
            <a:pPr lvl="0" algn="ctr"/>
            <a:endParaRPr lang="en-US" sz="2100" b="1" dirty="0" smtClean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r>
              <a:rPr lang="en-US" b="1" u="sng" dirty="0" err="1" smtClean="0"/>
              <a:t>Departamento</a:t>
            </a:r>
            <a:r>
              <a:rPr lang="en-US" b="1" u="sng" dirty="0" smtClean="0"/>
              <a:t> </a:t>
            </a:r>
            <a:r>
              <a:rPr lang="en-US" b="1" u="sng" dirty="0"/>
              <a:t>de </a:t>
            </a:r>
            <a:r>
              <a:rPr lang="en-US" b="1" u="sng" dirty="0" err="1" smtClean="0"/>
              <a:t>Rehabilitación</a:t>
            </a:r>
            <a:endParaRPr lang="en-US" b="1" u="sng" dirty="0" smtClean="0"/>
          </a:p>
          <a:p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Rehabilitación</a:t>
            </a:r>
            <a:r>
              <a:rPr lang="en-US" dirty="0"/>
              <a:t> </a:t>
            </a:r>
            <a:r>
              <a:rPr lang="en-US" dirty="0" err="1"/>
              <a:t>Vocacional</a:t>
            </a:r>
            <a:r>
              <a:rPr lang="en-US" dirty="0"/>
              <a:t> y </a:t>
            </a:r>
            <a:endParaRPr lang="en-US" dirty="0" smtClean="0"/>
          </a:p>
          <a:p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Previos</a:t>
            </a:r>
            <a:r>
              <a:rPr lang="en-US" dirty="0"/>
              <a:t> al </a:t>
            </a:r>
            <a:r>
              <a:rPr lang="en-US" dirty="0" err="1"/>
              <a:t>Empleo</a:t>
            </a:r>
            <a:r>
              <a:rPr lang="en-US" dirty="0"/>
              <a:t> (14 a 21 </a:t>
            </a:r>
            <a:r>
              <a:rPr lang="en-US" dirty="0" err="1"/>
              <a:t>años</a:t>
            </a:r>
            <a:r>
              <a:rPr lang="en-US" dirty="0"/>
              <a:t> de </a:t>
            </a:r>
            <a:r>
              <a:rPr lang="en-US" dirty="0" err="1"/>
              <a:t>edad</a:t>
            </a:r>
            <a:r>
              <a:rPr lang="en-US" dirty="0"/>
              <a:t>):</a:t>
            </a:r>
          </a:p>
          <a:p>
            <a:r>
              <a:rPr lang="en-US" u="sng" dirty="0" smtClean="0">
                <a:hlinkClick r:id="rId3"/>
              </a:rPr>
              <a:t>www.dor.ca.gov</a:t>
            </a:r>
            <a:r>
              <a:rPr lang="en-US" dirty="0"/>
              <a:t> </a:t>
            </a:r>
          </a:p>
          <a:p>
            <a:r>
              <a:rPr lang="en-US" dirty="0"/>
              <a:t>1501 W. Cameron Ave #300, West Covina - (</a:t>
            </a:r>
            <a:r>
              <a:rPr lang="en-US" dirty="0" smtClean="0"/>
              <a:t>626)813-7662</a:t>
            </a:r>
          </a:p>
          <a:p>
            <a:endParaRPr sz="1900" b="1" dirty="0">
              <a:latin typeface="Catamaran"/>
              <a:ea typeface="Catamaran"/>
              <a:cs typeface="Catamaran"/>
              <a:sym typeface="Catamaran"/>
            </a:endParaRPr>
          </a:p>
          <a:p>
            <a:r>
              <a:rPr lang="en-US" b="1" u="sng" dirty="0" err="1" smtClean="0"/>
              <a:t>Departamento</a:t>
            </a:r>
            <a:r>
              <a:rPr lang="en-US" b="1" u="sng" dirty="0" smtClean="0"/>
              <a:t> </a:t>
            </a:r>
            <a:r>
              <a:rPr lang="en-US" b="1" u="sng" dirty="0"/>
              <a:t>de </a:t>
            </a:r>
            <a:r>
              <a:rPr lang="en-US" b="1" u="sng" dirty="0" err="1"/>
              <a:t>Desarrollo</a:t>
            </a:r>
            <a:r>
              <a:rPr lang="en-US" b="1" u="sng" dirty="0"/>
              <a:t> de </a:t>
            </a:r>
            <a:r>
              <a:rPr lang="en-US" b="1" u="sng" dirty="0" err="1"/>
              <a:t>Empleo</a:t>
            </a:r>
            <a:r>
              <a:rPr lang="en-US" b="1" u="sng" dirty="0"/>
              <a:t> – </a:t>
            </a:r>
            <a:r>
              <a:rPr lang="en-US" b="1" u="sng" dirty="0" err="1"/>
              <a:t>Programa</a:t>
            </a:r>
            <a:r>
              <a:rPr lang="en-US" b="1" u="sng" dirty="0"/>
              <a:t> </a:t>
            </a:r>
            <a:r>
              <a:rPr lang="en-US" b="1" u="sng" dirty="0" err="1"/>
              <a:t>Juvenil</a:t>
            </a:r>
            <a:r>
              <a:rPr lang="en-US" b="1" dirty="0"/>
              <a:t> </a:t>
            </a:r>
            <a:r>
              <a:rPr lang="en" sz="1900" b="1" dirty="0" smtClean="0">
                <a:latin typeface="Catamaran"/>
                <a:ea typeface="Catamaran"/>
                <a:cs typeface="Catamaran"/>
                <a:sym typeface="Catamaran"/>
              </a:rPr>
              <a:t> </a:t>
            </a:r>
          </a:p>
          <a:p>
            <a:r>
              <a:rPr lang="en-US" dirty="0" err="1" smtClean="0"/>
              <a:t>Capacitación</a:t>
            </a:r>
            <a:r>
              <a:rPr lang="en-US" dirty="0" smtClean="0"/>
              <a:t> </a:t>
            </a:r>
            <a:r>
              <a:rPr lang="en-US" dirty="0" err="1"/>
              <a:t>vocacional</a:t>
            </a:r>
            <a:r>
              <a:rPr lang="en-US" dirty="0"/>
              <a:t>,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con </a:t>
            </a:r>
            <a:r>
              <a:rPr lang="en-US" dirty="0" err="1"/>
              <a:t>pago</a:t>
            </a:r>
            <a:r>
              <a:rPr lang="en-US" dirty="0"/>
              <a:t>.  </a:t>
            </a:r>
          </a:p>
          <a:p>
            <a:r>
              <a:rPr lang="en-US" dirty="0"/>
              <a:t>933 S. Glendora Ave., West Covina, (626)814-8234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latin typeface="Catamaran"/>
              <a:ea typeface="Catamaran"/>
              <a:cs typeface="Catamaran"/>
              <a:sym typeface="Catamaran"/>
            </a:endParaRPr>
          </a:p>
          <a:p>
            <a:pPr lvl="0"/>
            <a:r>
              <a:rPr lang="en-US" b="1" u="sng" dirty="0"/>
              <a:t>America’s Job Center of California (AJCC</a:t>
            </a:r>
            <a:r>
              <a:rPr lang="en-US" b="1" u="sng" dirty="0" smtClean="0"/>
              <a:t>)</a:t>
            </a:r>
          </a:p>
          <a:p>
            <a:pPr lvl="0"/>
            <a:r>
              <a:rPr lang="en-US" dirty="0" err="1"/>
              <a:t>Recursos</a:t>
            </a:r>
            <a:r>
              <a:rPr lang="en-US" dirty="0"/>
              <a:t> de </a:t>
            </a:r>
            <a:r>
              <a:rPr lang="en-US" dirty="0" err="1"/>
              <a:t>búsqueda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,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, </a:t>
            </a:r>
            <a:r>
              <a:rPr lang="en-US" dirty="0" err="1"/>
              <a:t>Programa</a:t>
            </a:r>
            <a:r>
              <a:rPr lang="en-US" dirty="0"/>
              <a:t> de Pago a </a:t>
            </a:r>
            <a:r>
              <a:rPr lang="en-US" dirty="0" err="1"/>
              <a:t>Jóvenes</a:t>
            </a:r>
            <a:r>
              <a:rPr lang="en-US" dirty="0"/>
              <a:t>. </a:t>
            </a:r>
            <a:r>
              <a:rPr lang="en-US" dirty="0" err="1"/>
              <a:t>Comunicarse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oficina</a:t>
            </a:r>
            <a:r>
              <a:rPr lang="en-US" dirty="0"/>
              <a:t> local de EDD o  </a:t>
            </a:r>
            <a:r>
              <a:rPr lang="en-US" u="sng" dirty="0">
                <a:hlinkClick r:id="rId4"/>
              </a:rPr>
              <a:t>www.careeronestop.org</a:t>
            </a:r>
            <a:endParaRPr sz="19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highlight>
                <a:srgbClr val="FFEE00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531</Words>
  <Application>Microsoft Office PowerPoint</Application>
  <PresentationFormat>On-screen Show (16:9)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Architects Daughter</vt:lpstr>
      <vt:lpstr>Lobster</vt:lpstr>
      <vt:lpstr>Calibri</vt:lpstr>
      <vt:lpstr>Catamaran</vt:lpstr>
      <vt:lpstr>Patrick Hand</vt:lpstr>
      <vt:lpstr>Arial</vt:lpstr>
      <vt:lpstr>Interactive Bulletin Board by Slidesgo</vt:lpstr>
      <vt:lpstr>Programa de  Capacitación Laboral I </vt:lpstr>
      <vt:lpstr>¿Qué es el programa Capacitación Laboral I? </vt:lpstr>
      <vt:lpstr>PowerPoint Presentation</vt:lpstr>
      <vt:lpstr>PowerPoint Presentation</vt:lpstr>
      <vt:lpstr>Requisitos del programa para calificar </vt:lpstr>
      <vt:lpstr>¿Dónde trabajan los estudiantes?</vt:lpstr>
      <vt:lpstr>Información importante....</vt:lpstr>
      <vt:lpstr>El objetivo del programa de Capacitación Laboral es preparar a los estudiantes para el empleo.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WorkAbility  I Program</dc:title>
  <dc:creator>Maria Davis</dc:creator>
  <cp:lastModifiedBy>Maria Davis</cp:lastModifiedBy>
  <cp:revision>7</cp:revision>
  <dcterms:modified xsi:type="dcterms:W3CDTF">2020-06-15T22:06:58Z</dcterms:modified>
</cp:coreProperties>
</file>