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59" r:id="rId6"/>
    <p:sldId id="266" r:id="rId7"/>
    <p:sldId id="267" r:id="rId8"/>
    <p:sldId id="264" r:id="rId9"/>
    <p:sldId id="261" r:id="rId10"/>
    <p:sldId id="265" r:id="rId11"/>
    <p:sldId id="262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A9DA7-0AE8-1D99-B1FB-9209BDCCACC7}" v="67" dt="2020-04-23T15:39:27.453"/>
    <p1510:client id="{3FE8EBBD-A286-1A9F-DD64-928440B4F6BD}" v="1170" dt="2020-04-23T03:51:00.027"/>
    <p1510:client id="{506EE4C4-225F-B8A9-D9C3-C024075EE5D6}" v="257" dt="2020-04-23T04:40:01.512"/>
    <p1510:client id="{6F0BE4C0-21C1-1A38-C65C-6A6D26767CFA}" v="293" dt="2020-04-22T22:11:58.198"/>
    <p1510:client id="{80328725-3C96-DE40-052E-4FC64A0D45A1}" v="161" dt="2020-04-22T22:55:09.327"/>
    <p1510:client id="{A3A5781F-0386-96FA-FE62-EEB6223DF952}" v="127" dt="2020-04-23T17:31:19.127"/>
    <p1510:client id="{C7DFF3CD-8F0D-104C-FBC1-1DDCAB5B02E1}" v="2068" dt="2020-04-23T16:24:27.924"/>
    <p1510:client id="{CFBE4EA9-C48B-249A-238D-BEAF2366006A}" v="341" dt="2020-04-22T23:47:15.727"/>
    <p1510:client id="{E46E9A7A-A3DF-3B75-BC06-0966539560A6}" v="10" dt="2020-04-22T22:03:26.228"/>
    <p1510:client id="{F28CCC34-AD07-3DC0-62AD-9FD8A9E7AC43}" v="228" dt="2020-05-19T09:44:34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7A6C6-2004-41EB-AC07-1F2DE81DE6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2AFBCD-4389-4A47-9AEB-DD27F40C40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</a:t>
          </a:r>
        </a:p>
      </dgm:t>
    </dgm:pt>
    <dgm:pt modelId="{8DC4C536-9C3C-4EA8-A701-C4304988007B}" type="parTrans" cxnId="{8FEE4730-EE20-45B8-BE4D-D8A52F303759}">
      <dgm:prSet/>
      <dgm:spPr/>
      <dgm:t>
        <a:bodyPr/>
        <a:lstStyle/>
        <a:p>
          <a:endParaRPr lang="en-US"/>
        </a:p>
      </dgm:t>
    </dgm:pt>
    <dgm:pt modelId="{DEAD44D3-AF5C-4285-BBF0-B498DC4689E3}" type="sibTrans" cxnId="{8FEE4730-EE20-45B8-BE4D-D8A52F303759}">
      <dgm:prSet/>
      <dgm:spPr/>
      <dgm:t>
        <a:bodyPr/>
        <a:lstStyle/>
        <a:p>
          <a:endParaRPr lang="en-US"/>
        </a:p>
      </dgm:t>
    </dgm:pt>
    <dgm:pt modelId="{65E6261B-FEB1-40A0-A46A-764D16FDE5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Comments</a:t>
          </a:r>
        </a:p>
      </dgm:t>
    </dgm:pt>
    <dgm:pt modelId="{A083CCE8-C555-4D42-8C6A-D73129053ED7}" type="parTrans" cxnId="{7C0EDD7B-A89E-4EA4-94DF-D76A34256912}">
      <dgm:prSet/>
      <dgm:spPr/>
      <dgm:t>
        <a:bodyPr/>
        <a:lstStyle/>
        <a:p>
          <a:endParaRPr lang="en-US"/>
        </a:p>
      </dgm:t>
    </dgm:pt>
    <dgm:pt modelId="{140F6D5A-1777-4B8A-B035-CD23F7FA72D9}" type="sibTrans" cxnId="{7C0EDD7B-A89E-4EA4-94DF-D76A34256912}">
      <dgm:prSet/>
      <dgm:spPr/>
      <dgm:t>
        <a:bodyPr/>
        <a:lstStyle/>
        <a:p>
          <a:endParaRPr lang="en-US"/>
        </a:p>
      </dgm:t>
    </dgm:pt>
    <dgm:pt modelId="{2B11AFFC-4F3D-4301-BC47-E1EFB13472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Feedback</a:t>
          </a:r>
        </a:p>
      </dgm:t>
    </dgm:pt>
    <dgm:pt modelId="{3D76DD31-FCB4-409D-8E24-80A90D360125}" type="parTrans" cxnId="{EA1AA707-6AA2-4953-8F82-A6581341F1B6}">
      <dgm:prSet/>
      <dgm:spPr/>
      <dgm:t>
        <a:bodyPr/>
        <a:lstStyle/>
        <a:p>
          <a:endParaRPr lang="en-US"/>
        </a:p>
      </dgm:t>
    </dgm:pt>
    <dgm:pt modelId="{244DF81A-D154-4BD2-96EE-75C6F4C62A8B}" type="sibTrans" cxnId="{EA1AA707-6AA2-4953-8F82-A6581341F1B6}">
      <dgm:prSet/>
      <dgm:spPr/>
      <dgm:t>
        <a:bodyPr/>
        <a:lstStyle/>
        <a:p>
          <a:endParaRPr lang="en-US"/>
        </a:p>
      </dgm:t>
    </dgm:pt>
    <dgm:pt modelId="{ED475541-D20D-4C5C-9516-646636B65CBA}" type="pres">
      <dgm:prSet presAssocID="{8027A6C6-2004-41EB-AC07-1F2DE81DE6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757E3-0153-4C5F-A851-398795C40915}" type="pres">
      <dgm:prSet presAssocID="{732AFBCD-4389-4A47-9AEB-DD27F40C40EF}" presName="compNode" presStyleCnt="0"/>
      <dgm:spPr/>
    </dgm:pt>
    <dgm:pt modelId="{D2AB7134-F941-4061-A514-46273B7A6F59}" type="pres">
      <dgm:prSet presAssocID="{732AFBCD-4389-4A47-9AEB-DD27F40C40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44DF307-8AE5-4758-AE77-44F5C522F724}" type="pres">
      <dgm:prSet presAssocID="{732AFBCD-4389-4A47-9AEB-DD27F40C40EF}" presName="spaceRect" presStyleCnt="0"/>
      <dgm:spPr/>
    </dgm:pt>
    <dgm:pt modelId="{62EE3181-41CC-49A2-8809-FF26AA8DC390}" type="pres">
      <dgm:prSet presAssocID="{732AFBCD-4389-4A47-9AEB-DD27F40C40E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26E425E-DB64-47FF-8842-D16999BEC99B}" type="pres">
      <dgm:prSet presAssocID="{DEAD44D3-AF5C-4285-BBF0-B498DC4689E3}" presName="sibTrans" presStyleCnt="0"/>
      <dgm:spPr/>
    </dgm:pt>
    <dgm:pt modelId="{B3565E3C-2582-4E6F-9384-270FB96B48E3}" type="pres">
      <dgm:prSet presAssocID="{65E6261B-FEB1-40A0-A46A-764D16FDE595}" presName="compNode" presStyleCnt="0"/>
      <dgm:spPr/>
    </dgm:pt>
    <dgm:pt modelId="{F824FCBC-45EC-450E-A2B9-42F8A2899EE2}" type="pres">
      <dgm:prSet presAssocID="{65E6261B-FEB1-40A0-A46A-764D16FDE5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6E08346-59D7-4793-99B8-6D8D53FDE97D}" type="pres">
      <dgm:prSet presAssocID="{65E6261B-FEB1-40A0-A46A-764D16FDE595}" presName="spaceRect" presStyleCnt="0"/>
      <dgm:spPr/>
    </dgm:pt>
    <dgm:pt modelId="{66D9F91F-BFA6-4A91-92C1-D48C4C754F1C}" type="pres">
      <dgm:prSet presAssocID="{65E6261B-FEB1-40A0-A46A-764D16FDE59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A6763E6-926A-40DC-9B4C-061072EB49A2}" type="pres">
      <dgm:prSet presAssocID="{140F6D5A-1777-4B8A-B035-CD23F7FA72D9}" presName="sibTrans" presStyleCnt="0"/>
      <dgm:spPr/>
    </dgm:pt>
    <dgm:pt modelId="{DF7604AC-A427-4AB4-803A-2C05FF58C9B6}" type="pres">
      <dgm:prSet presAssocID="{2B11AFFC-4F3D-4301-BC47-E1EFB13472BA}" presName="compNode" presStyleCnt="0"/>
      <dgm:spPr/>
    </dgm:pt>
    <dgm:pt modelId="{73A5D53B-BE99-4E91-850A-F173D2D268EA}" type="pres">
      <dgm:prSet presAssocID="{2B11AFFC-4F3D-4301-BC47-E1EFB13472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6938479F-61E9-4B7E-9284-F893EFDF5B3D}" type="pres">
      <dgm:prSet presAssocID="{2B11AFFC-4F3D-4301-BC47-E1EFB13472BA}" presName="spaceRect" presStyleCnt="0"/>
      <dgm:spPr/>
    </dgm:pt>
    <dgm:pt modelId="{E0F57491-BF08-4A6E-AA64-A41893F55C37}" type="pres">
      <dgm:prSet presAssocID="{2B11AFFC-4F3D-4301-BC47-E1EFB13472BA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E4730-EE20-45B8-BE4D-D8A52F303759}" srcId="{8027A6C6-2004-41EB-AC07-1F2DE81DE612}" destId="{732AFBCD-4389-4A47-9AEB-DD27F40C40EF}" srcOrd="0" destOrd="0" parTransId="{8DC4C536-9C3C-4EA8-A701-C4304988007B}" sibTransId="{DEAD44D3-AF5C-4285-BBF0-B498DC4689E3}"/>
    <dgm:cxn modelId="{EA1AA707-6AA2-4953-8F82-A6581341F1B6}" srcId="{8027A6C6-2004-41EB-AC07-1F2DE81DE612}" destId="{2B11AFFC-4F3D-4301-BC47-E1EFB13472BA}" srcOrd="2" destOrd="0" parTransId="{3D76DD31-FCB4-409D-8E24-80A90D360125}" sibTransId="{244DF81A-D154-4BD2-96EE-75C6F4C62A8B}"/>
    <dgm:cxn modelId="{0AAE828D-57EC-42E4-8012-3C4F9E9E942F}" type="presOf" srcId="{65E6261B-FEB1-40A0-A46A-764D16FDE595}" destId="{66D9F91F-BFA6-4A91-92C1-D48C4C754F1C}" srcOrd="0" destOrd="0" presId="urn:microsoft.com/office/officeart/2018/2/layout/IconLabelList"/>
    <dgm:cxn modelId="{12192177-A689-4FA7-BC3E-3F1C64FE6277}" type="presOf" srcId="{8027A6C6-2004-41EB-AC07-1F2DE81DE612}" destId="{ED475541-D20D-4C5C-9516-646636B65CBA}" srcOrd="0" destOrd="0" presId="urn:microsoft.com/office/officeart/2018/2/layout/IconLabelList"/>
    <dgm:cxn modelId="{58219AAE-AE3D-455C-BFAE-1A63A905DF3E}" type="presOf" srcId="{732AFBCD-4389-4A47-9AEB-DD27F40C40EF}" destId="{62EE3181-41CC-49A2-8809-FF26AA8DC390}" srcOrd="0" destOrd="0" presId="urn:microsoft.com/office/officeart/2018/2/layout/IconLabelList"/>
    <dgm:cxn modelId="{2E836F21-E179-4E9D-8C3C-AA5FE07F5110}" type="presOf" srcId="{2B11AFFC-4F3D-4301-BC47-E1EFB13472BA}" destId="{E0F57491-BF08-4A6E-AA64-A41893F55C37}" srcOrd="0" destOrd="0" presId="urn:microsoft.com/office/officeart/2018/2/layout/IconLabelList"/>
    <dgm:cxn modelId="{7C0EDD7B-A89E-4EA4-94DF-D76A34256912}" srcId="{8027A6C6-2004-41EB-AC07-1F2DE81DE612}" destId="{65E6261B-FEB1-40A0-A46A-764D16FDE595}" srcOrd="1" destOrd="0" parTransId="{A083CCE8-C555-4D42-8C6A-D73129053ED7}" sibTransId="{140F6D5A-1777-4B8A-B035-CD23F7FA72D9}"/>
    <dgm:cxn modelId="{E2B019FA-AAAE-4821-9D09-52577B2317C7}" type="presParOf" srcId="{ED475541-D20D-4C5C-9516-646636B65CBA}" destId="{4C6757E3-0153-4C5F-A851-398795C40915}" srcOrd="0" destOrd="0" presId="urn:microsoft.com/office/officeart/2018/2/layout/IconLabelList"/>
    <dgm:cxn modelId="{141D78FE-DE0B-473C-A01B-66A789838CDC}" type="presParOf" srcId="{4C6757E3-0153-4C5F-A851-398795C40915}" destId="{D2AB7134-F941-4061-A514-46273B7A6F59}" srcOrd="0" destOrd="0" presId="urn:microsoft.com/office/officeart/2018/2/layout/IconLabelList"/>
    <dgm:cxn modelId="{BEE1BC6F-5E39-4189-8D6D-D74E604D0319}" type="presParOf" srcId="{4C6757E3-0153-4C5F-A851-398795C40915}" destId="{344DF307-8AE5-4758-AE77-44F5C522F724}" srcOrd="1" destOrd="0" presId="urn:microsoft.com/office/officeart/2018/2/layout/IconLabelList"/>
    <dgm:cxn modelId="{0604CB5B-53CF-48DC-91A6-E939E466A633}" type="presParOf" srcId="{4C6757E3-0153-4C5F-A851-398795C40915}" destId="{62EE3181-41CC-49A2-8809-FF26AA8DC390}" srcOrd="2" destOrd="0" presId="urn:microsoft.com/office/officeart/2018/2/layout/IconLabelList"/>
    <dgm:cxn modelId="{9858BA93-D235-459F-9E3B-61F6CE3B3FE9}" type="presParOf" srcId="{ED475541-D20D-4C5C-9516-646636B65CBA}" destId="{926E425E-DB64-47FF-8842-D16999BEC99B}" srcOrd="1" destOrd="0" presId="urn:microsoft.com/office/officeart/2018/2/layout/IconLabelList"/>
    <dgm:cxn modelId="{99212C86-9966-4D84-B590-BE6D5131642E}" type="presParOf" srcId="{ED475541-D20D-4C5C-9516-646636B65CBA}" destId="{B3565E3C-2582-4E6F-9384-270FB96B48E3}" srcOrd="2" destOrd="0" presId="urn:microsoft.com/office/officeart/2018/2/layout/IconLabelList"/>
    <dgm:cxn modelId="{500CB07D-6B87-4CD2-8A18-090EE8B24550}" type="presParOf" srcId="{B3565E3C-2582-4E6F-9384-270FB96B48E3}" destId="{F824FCBC-45EC-450E-A2B9-42F8A2899EE2}" srcOrd="0" destOrd="0" presId="urn:microsoft.com/office/officeart/2018/2/layout/IconLabelList"/>
    <dgm:cxn modelId="{E291F1DA-D7E0-44BC-8CF1-99DF60FE311A}" type="presParOf" srcId="{B3565E3C-2582-4E6F-9384-270FB96B48E3}" destId="{A6E08346-59D7-4793-99B8-6D8D53FDE97D}" srcOrd="1" destOrd="0" presId="urn:microsoft.com/office/officeart/2018/2/layout/IconLabelList"/>
    <dgm:cxn modelId="{DF761BC4-C413-4DAD-83C0-A0261AFC028E}" type="presParOf" srcId="{B3565E3C-2582-4E6F-9384-270FB96B48E3}" destId="{66D9F91F-BFA6-4A91-92C1-D48C4C754F1C}" srcOrd="2" destOrd="0" presId="urn:microsoft.com/office/officeart/2018/2/layout/IconLabelList"/>
    <dgm:cxn modelId="{D28BC428-AD4A-4BA8-83FF-FF6253FA39E8}" type="presParOf" srcId="{ED475541-D20D-4C5C-9516-646636B65CBA}" destId="{6A6763E6-926A-40DC-9B4C-061072EB49A2}" srcOrd="3" destOrd="0" presId="urn:microsoft.com/office/officeart/2018/2/layout/IconLabelList"/>
    <dgm:cxn modelId="{6E9D1D76-0FDB-4254-9663-A9CC54B6991B}" type="presParOf" srcId="{ED475541-D20D-4C5C-9516-646636B65CBA}" destId="{DF7604AC-A427-4AB4-803A-2C05FF58C9B6}" srcOrd="4" destOrd="0" presId="urn:microsoft.com/office/officeart/2018/2/layout/IconLabelList"/>
    <dgm:cxn modelId="{308A283B-A658-417C-AD3E-ACA2CD358502}" type="presParOf" srcId="{DF7604AC-A427-4AB4-803A-2C05FF58C9B6}" destId="{73A5D53B-BE99-4E91-850A-F173D2D268EA}" srcOrd="0" destOrd="0" presId="urn:microsoft.com/office/officeart/2018/2/layout/IconLabelList"/>
    <dgm:cxn modelId="{FEFC4CC3-27C3-4FF3-8417-C1B1A1774D33}" type="presParOf" srcId="{DF7604AC-A427-4AB4-803A-2C05FF58C9B6}" destId="{6938479F-61E9-4B7E-9284-F893EFDF5B3D}" srcOrd="1" destOrd="0" presId="urn:microsoft.com/office/officeart/2018/2/layout/IconLabelList"/>
    <dgm:cxn modelId="{55D5931A-433A-4DD3-9E00-3AFDD6DF0189}" type="presParOf" srcId="{DF7604AC-A427-4AB4-803A-2C05FF58C9B6}" destId="{E0F57491-BF08-4A6E-AA64-A41893F55C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7134-F941-4061-A514-46273B7A6F59}">
      <dsp:nvSpPr>
        <dsp:cNvPr id="0" name=""/>
        <dsp:cNvSpPr/>
      </dsp:nvSpPr>
      <dsp:spPr>
        <a:xfrm>
          <a:off x="1181217" y="332627"/>
          <a:ext cx="983568" cy="983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E3181-41CC-49A2-8809-FF26AA8DC390}">
      <dsp:nvSpPr>
        <dsp:cNvPr id="0" name=""/>
        <dsp:cNvSpPr/>
      </dsp:nvSpPr>
      <dsp:spPr>
        <a:xfrm>
          <a:off x="580148" y="1631115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Questions</a:t>
          </a:r>
        </a:p>
      </dsp:txBody>
      <dsp:txXfrm>
        <a:off x="580148" y="1631115"/>
        <a:ext cx="2185707" cy="720000"/>
      </dsp:txXfrm>
    </dsp:sp>
    <dsp:sp modelId="{F824FCBC-45EC-450E-A2B9-42F8A2899EE2}">
      <dsp:nvSpPr>
        <dsp:cNvPr id="0" name=""/>
        <dsp:cNvSpPr/>
      </dsp:nvSpPr>
      <dsp:spPr>
        <a:xfrm>
          <a:off x="3749423" y="332627"/>
          <a:ext cx="983568" cy="983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9F91F-BFA6-4A91-92C1-D48C4C754F1C}">
      <dsp:nvSpPr>
        <dsp:cNvPr id="0" name=""/>
        <dsp:cNvSpPr/>
      </dsp:nvSpPr>
      <dsp:spPr>
        <a:xfrm>
          <a:off x="3148353" y="1631115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Comments</a:t>
          </a:r>
        </a:p>
      </dsp:txBody>
      <dsp:txXfrm>
        <a:off x="3148353" y="1631115"/>
        <a:ext cx="2185707" cy="720000"/>
      </dsp:txXfrm>
    </dsp:sp>
    <dsp:sp modelId="{73A5D53B-BE99-4E91-850A-F173D2D268EA}">
      <dsp:nvSpPr>
        <dsp:cNvPr id="0" name=""/>
        <dsp:cNvSpPr/>
      </dsp:nvSpPr>
      <dsp:spPr>
        <a:xfrm>
          <a:off x="2465320" y="2897541"/>
          <a:ext cx="983568" cy="983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57491-BF08-4A6E-AA64-A41893F55C37}">
      <dsp:nvSpPr>
        <dsp:cNvPr id="0" name=""/>
        <dsp:cNvSpPr/>
      </dsp:nvSpPr>
      <dsp:spPr>
        <a:xfrm>
          <a:off x="1864250" y="4196029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Feedback</a:t>
          </a:r>
        </a:p>
      </dsp:txBody>
      <dsp:txXfrm>
        <a:off x="1864250" y="4196029"/>
        <a:ext cx="218570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espinozarodriguez@mtsac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stroebel@mtsa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886" y="1350515"/>
            <a:ext cx="4094017" cy="192540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262626"/>
                </a:solidFill>
              </a:rPr>
              <a:t>School of Continuing Education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4800" b="1">
                <a:solidFill>
                  <a:srgbClr val="262626"/>
                </a:solidFill>
              </a:rPr>
              <a:t>I.M.P.A.C.T</a:t>
            </a:r>
            <a:r>
              <a:rPr lang="en-US" sz="4800" b="1" dirty="0">
                <a:solidFill>
                  <a:srgbClr val="262626"/>
                </a:solidFill>
              </a:rPr>
              <a:t>.*</a:t>
            </a:r>
            <a:endParaRPr lang="en-US" sz="4800" b="1">
              <a:solidFill>
                <a:srgbClr val="26262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3564975"/>
            <a:ext cx="4094017" cy="1679620"/>
          </a:xfrm>
        </p:spPr>
        <p:txBody>
          <a:bodyPr>
            <a:normAutofit fontScale="92500"/>
          </a:bodyPr>
          <a:lstStyle/>
          <a:p>
            <a:r>
              <a:rPr lang="en-US" sz="1900" b="1" dirty="0">
                <a:solidFill>
                  <a:srgbClr val="000000"/>
                </a:solidFill>
                <a:ea typeface="+mn-lt"/>
                <a:cs typeface="+mn-lt"/>
              </a:rPr>
              <a:t>Susan Stroebel, M.S. Ed</a:t>
            </a:r>
            <a:endParaRPr lang="en-US" sz="1900" b="1" dirty="0">
              <a:ea typeface="+mn-lt"/>
              <a:cs typeface="+mn-lt"/>
            </a:endParaRPr>
          </a:p>
          <a:p>
            <a:r>
              <a:rPr lang="en-US" sz="1900" b="1" dirty="0">
                <a:solidFill>
                  <a:srgbClr val="000000"/>
                </a:solidFill>
              </a:rPr>
              <a:t>Laura Espinoza-Rodriguez, DPA, MSW</a:t>
            </a:r>
            <a:endParaRPr lang="en-US" b="1"/>
          </a:p>
          <a:p>
            <a:r>
              <a:rPr lang="en-US" sz="1900" b="1" dirty="0">
                <a:solidFill>
                  <a:srgbClr val="000000"/>
                </a:solidFill>
              </a:rPr>
              <a:t>Briseida Ramirez, MA</a:t>
            </a:r>
          </a:p>
          <a:p>
            <a:r>
              <a:rPr lang="en-US" sz="1900" b="1" dirty="0">
                <a:solidFill>
                  <a:srgbClr val="000000"/>
                </a:solidFill>
              </a:rPr>
              <a:t>Yasmin Cardona-Byrne, MSW</a:t>
            </a:r>
          </a:p>
        </p:txBody>
      </p:sp>
      <p:pic>
        <p:nvPicPr>
          <p:cNvPr id="7" name="Picture 7" descr="A picture containing drawing, table&#10;&#10;Description generated with very high confidence">
            <a:extLst>
              <a:ext uri="{FF2B5EF4-FFF2-40B4-BE49-F238E27FC236}">
                <a16:creationId xmlns:a16="http://schemas.microsoft.com/office/drawing/2014/main" id="{5C72C306-DB27-41CA-B439-72B4FF3E8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347221"/>
            <a:ext cx="5469466" cy="363968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73EA3-C782-4DB5-BB97-46AC7C1B6F52}"/>
              </a:ext>
            </a:extLst>
          </p:cNvPr>
          <p:cNvSpPr txBox="1"/>
          <p:nvPr/>
        </p:nvSpPr>
        <p:spPr>
          <a:xfrm>
            <a:off x="1247612" y="5246643"/>
            <a:ext cx="9695144" cy="10002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YACgEUaXOJg 0"/>
                <a:ea typeface="YACgEUaXOJg 0"/>
                <a:cs typeface="YACgEUaXOJg 0"/>
              </a:rPr>
              <a:t>I.M.P.A.C.T.*</a:t>
            </a:r>
            <a:endParaRPr lang="en-US" b="1">
              <a:latin typeface="YACgEUaXOJg 0"/>
              <a:ea typeface="YACgEUaXOJg 0"/>
              <a:cs typeface="YACgEUaXOJg 0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YACgEUaXOJg 0"/>
                <a:ea typeface="YACgEUaXOJg 0"/>
                <a:cs typeface="YACgEUaXOJg 0"/>
              </a:rPr>
              <a:t>I</a:t>
            </a:r>
            <a:r>
              <a:rPr lang="en-US">
                <a:latin typeface="YACgEUaXOJg 0"/>
                <a:ea typeface="YACgEUaXOJg 0"/>
                <a:cs typeface="YACgEUaXOJg 0"/>
              </a:rPr>
              <a:t>ndependent living skills, </a:t>
            </a:r>
            <a:r>
              <a:rPr lang="en-US" b="1">
                <a:latin typeface="YACgEUaXOJg 0"/>
                <a:ea typeface="YACgEUaXOJg 0"/>
                <a:cs typeface="YACgEUaXOJg 0"/>
              </a:rPr>
              <a:t>M</a:t>
            </a:r>
            <a:r>
              <a:rPr lang="en-US">
                <a:latin typeface="YACgEUaXOJg 0"/>
                <a:ea typeface="YACgEUaXOJg 0"/>
                <a:cs typeface="YACgEUaXOJg 0"/>
              </a:rPr>
              <a:t>obility training, </a:t>
            </a:r>
            <a:r>
              <a:rPr lang="en-US" b="1">
                <a:latin typeface="YACgEUaXOJg 0"/>
                <a:ea typeface="YACgEUaXOJg 0"/>
                <a:cs typeface="YACgEUaXOJg 0"/>
              </a:rPr>
              <a:t>P</a:t>
            </a:r>
            <a:r>
              <a:rPr lang="en-US">
                <a:latin typeface="YACgEUaXOJg 0"/>
                <a:ea typeface="YACgEUaXOJg 0"/>
                <a:cs typeface="YACgEUaXOJg 0"/>
              </a:rPr>
              <a:t>hysical health and well-being,</a:t>
            </a:r>
            <a:r>
              <a:rPr lang="en-US" b="1">
                <a:latin typeface="YACgEUaXOJg 0"/>
                <a:ea typeface="YACgEUaXOJg 0"/>
                <a:cs typeface="YACgEUaXOJg 0"/>
              </a:rPr>
              <a:t> A</a:t>
            </a:r>
            <a:r>
              <a:rPr lang="en-US">
                <a:latin typeface="YACgEUaXOJg 0"/>
                <a:ea typeface="YACgEUaXOJg 0"/>
                <a:cs typeface="YACgEUaXOJg 0"/>
              </a:rPr>
              <a:t>dvocacy for self, </a:t>
            </a:r>
            <a:r>
              <a:rPr lang="en-US" b="1">
                <a:latin typeface="YACgEUaXOJg 0"/>
                <a:ea typeface="YACgEUaXOJg 0"/>
                <a:cs typeface="YACgEUaXOJg 0"/>
              </a:rPr>
              <a:t>C</a:t>
            </a:r>
            <a:r>
              <a:rPr lang="en-US">
                <a:latin typeface="YACgEUaXOJg 0"/>
                <a:ea typeface="YACgEUaXOJg 0"/>
                <a:cs typeface="YACgEUaXOJg 0"/>
              </a:rPr>
              <a:t>ollege career and job readiness skills, and </a:t>
            </a:r>
            <a:r>
              <a:rPr lang="en-US" b="1">
                <a:latin typeface="YACgEUaXOJg 0"/>
                <a:ea typeface="YACgEUaXOJg 0"/>
                <a:cs typeface="YACgEUaXOJg 0"/>
              </a:rPr>
              <a:t>T</a:t>
            </a:r>
            <a:r>
              <a:rPr lang="en-US">
                <a:latin typeface="YACgEUaXOJg 0"/>
                <a:ea typeface="YACgEUaXOJg 0"/>
                <a:cs typeface="YACgEUaXOJg 0"/>
              </a:rPr>
              <a:t>echnology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5049-D2F7-4990-A0F9-5F186F59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070218"/>
            <a:ext cx="8158688" cy="2652752"/>
          </a:xfrm>
        </p:spPr>
        <p:txBody>
          <a:bodyPr>
            <a:normAutofit fontScale="90000"/>
          </a:bodyPr>
          <a:lstStyle/>
          <a:p>
            <a:r>
              <a:rPr lang="en-US" dirty="0"/>
              <a:t>"If you have some respect for people as they are, you can be more effective in helping them to become better than they are"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B1E50-095C-4C8B-9A0E-85A82EFC5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4460200"/>
            <a:ext cx="8158690" cy="954547"/>
          </a:xfrm>
        </p:spPr>
        <p:txBody>
          <a:bodyPr/>
          <a:lstStyle/>
          <a:p>
            <a:pPr algn="r"/>
            <a:r>
              <a:rPr lang="en-US" dirty="0"/>
              <a:t>J.W. Gardner</a:t>
            </a:r>
          </a:p>
        </p:txBody>
      </p:sp>
    </p:spTree>
    <p:extLst>
      <p:ext uri="{BB962C8B-B14F-4D97-AF65-F5344CB8AC3E}">
        <p14:creationId xmlns:p14="http://schemas.microsoft.com/office/powerpoint/2010/main" val="103039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DC896-86CE-4E8B-AFAB-2EC8393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80" y="1043704"/>
            <a:ext cx="2737625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Open for Discussion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5BC7F9-D9C2-4F19-973A-78E093F9C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77246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358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0CF58-DE69-4F49-8AC4-71A57B52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For Any Further Questions...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F394-B30E-48A1-BDBB-84461C0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     Laura Espinoza Rodriguez, DPA, MSW</a:t>
            </a:r>
            <a:endParaRPr lang="en-US"/>
          </a:p>
          <a:p>
            <a:pPr marL="457200" lvl="1" indent="0">
              <a:buNone/>
            </a:pPr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3"/>
              </a:rPr>
              <a:t>Lespinozarodriguez@mtsac.edu</a:t>
            </a:r>
            <a:endParaRPr lang="en-US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400">
                <a:ea typeface="+mn-lt"/>
                <a:cs typeface="+mn-lt"/>
              </a:rPr>
              <a:t>Susan Stroebel, M.S. Ed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>
                <a:hlinkClick r:id="rId4"/>
              </a:rPr>
              <a:t>Sstroebel@mtsac.edu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FC3620-4877-445F-A133-694DA6039982}"/>
              </a:ext>
            </a:extLst>
          </p:cNvPr>
          <p:cNvSpPr>
            <a:spLocks noGrp="1"/>
          </p:cNvSpPr>
          <p:nvPr/>
        </p:nvSpPr>
        <p:spPr>
          <a:xfrm>
            <a:off x="1295401" y="2556932"/>
            <a:ext cx="5564978" cy="3521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CCBC7C-A8D9-4981-924D-AF75DE5D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b="1"/>
              <a:t>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ss, person, outdoor, baseball&#10;&#10;Description generated with very high confidence">
            <a:extLst>
              <a:ext uri="{FF2B5EF4-FFF2-40B4-BE49-F238E27FC236}">
                <a16:creationId xmlns:a16="http://schemas.microsoft.com/office/drawing/2014/main" id="{4E64E256-C57E-4F90-AF69-D224CDC54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7540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779C-6458-4B85-B160-29FC4294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ea typeface="+mn-lt"/>
                <a:cs typeface="+mn-lt"/>
              </a:rPr>
              <a:t>Introductions</a:t>
            </a:r>
            <a:endParaRPr lang="en-US" sz="3200">
              <a:ea typeface="+mn-lt"/>
              <a:cs typeface="+mn-lt"/>
            </a:endParaRPr>
          </a:p>
          <a:p>
            <a:r>
              <a:rPr lang="en-US" sz="3200"/>
              <a:t>Why</a:t>
            </a:r>
            <a:r>
              <a:rPr lang="en-US" sz="3200" dirty="0"/>
              <a:t> are we here</a:t>
            </a:r>
            <a:r>
              <a:rPr lang="en-US" sz="3200"/>
              <a:t>?</a:t>
            </a:r>
          </a:p>
          <a:p>
            <a:r>
              <a:rPr lang="en-US" sz="3200"/>
              <a:t>What</a:t>
            </a:r>
            <a:r>
              <a:rPr lang="en-US" sz="3200" dirty="0"/>
              <a:t> can we do to support our students</a:t>
            </a:r>
            <a:r>
              <a:rPr lang="en-US" sz="3200"/>
              <a:t>?</a:t>
            </a:r>
          </a:p>
          <a:p>
            <a:r>
              <a:rPr lang="en-US" sz="3200"/>
              <a:t>How</a:t>
            </a:r>
            <a:r>
              <a:rPr lang="en-US" sz="3200" dirty="0"/>
              <a:t> do we transition to online learning</a:t>
            </a:r>
            <a:r>
              <a:rPr lang="en-US" sz="3200"/>
              <a:t>?</a:t>
            </a:r>
            <a:endParaRPr lang="en-US" sz="3200" dirty="0"/>
          </a:p>
          <a:p>
            <a:r>
              <a:rPr lang="en-US" sz="3200" dirty="0"/>
              <a:t>Open discussion</a:t>
            </a:r>
            <a:endParaRPr lang="en-US" sz="32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0C40-6F92-4AB8-ADED-65C9F716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our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374B-DE2B-4DDD-AA81-F26FEE3F4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Share</a:t>
            </a:r>
          </a:p>
          <a:p>
            <a:pPr lvl="1"/>
            <a:r>
              <a:rPr lang="en-US" sz="2800" dirty="0"/>
              <a:t>Your name</a:t>
            </a:r>
          </a:p>
          <a:p>
            <a:pPr lvl="1"/>
            <a:r>
              <a:rPr lang="en-US" sz="2800" dirty="0"/>
              <a:t>Courses you teach</a:t>
            </a:r>
          </a:p>
          <a:p>
            <a:r>
              <a:rPr lang="en-US" dirty="0"/>
              <a:t>Attendees please share with us your </a:t>
            </a:r>
          </a:p>
          <a:p>
            <a:pPr lvl="1"/>
            <a:r>
              <a:rPr lang="en-US" dirty="0"/>
              <a:t>Name, title</a:t>
            </a:r>
          </a:p>
          <a:p>
            <a:pPr lvl="1"/>
            <a:r>
              <a:rPr lang="en-US" dirty="0"/>
              <a:t>Organization you are with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88EF1B-2C7A-4B1E-80F2-5AD56190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85750" indent="-285750" algn="l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ea typeface="+mj-lt"/>
                <a:cs typeface="+mj-lt"/>
              </a:rPr>
              <a:t>Why are we here?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erson standing in front of a computer&#10;&#10;Description generated with high confidence">
            <a:extLst>
              <a:ext uri="{FF2B5EF4-FFF2-40B4-BE49-F238E27FC236}">
                <a16:creationId xmlns:a16="http://schemas.microsoft.com/office/drawing/2014/main" id="{87D74814-B385-473E-8E61-610BDCCF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12683" y="1527218"/>
            <a:ext cx="5278777" cy="3624759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DC3F90-5162-4162-AC19-256CBF312DD3}"/>
              </a:ext>
            </a:extLst>
          </p:cNvPr>
          <p:cNvSpPr txBox="1">
            <a:spLocks/>
          </p:cNvSpPr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>
                <a:solidFill>
                  <a:srgbClr val="262626"/>
                </a:solidFill>
              </a:rPr>
              <a:t> Provide an informational presentation</a:t>
            </a:r>
            <a:r>
              <a:rPr lang="en-US" b="1" dirty="0">
                <a:solidFill>
                  <a:srgbClr val="262626"/>
                </a:solidFill>
              </a:rPr>
              <a:t> </a:t>
            </a:r>
            <a:r>
              <a:rPr lang="en-US" b="1">
                <a:solidFill>
                  <a:srgbClr val="262626"/>
                </a:solidFill>
              </a:rPr>
              <a:t>to discuss how to better assist our students transition into an online learning platform</a:t>
            </a:r>
            <a:endParaRPr lang="en-US"/>
          </a:p>
          <a:p>
            <a:pPr marL="0" indent="0"/>
            <a:r>
              <a:rPr lang="en-US" b="1">
                <a:solidFill>
                  <a:srgbClr val="262626"/>
                </a:solidFill>
              </a:rPr>
              <a:t>To understand our students' needs and how their support systems can help in this transition</a:t>
            </a:r>
            <a:endParaRPr lang="en-US" b="1" dirty="0">
              <a:solidFill>
                <a:srgbClr val="262626"/>
              </a:solidFill>
            </a:endParaRPr>
          </a:p>
          <a:p>
            <a:pPr marL="0" indent="0"/>
            <a:r>
              <a:rPr lang="en-US" b="1" dirty="0">
                <a:solidFill>
                  <a:srgbClr val="262626"/>
                </a:solidFill>
              </a:rPr>
              <a:t>Share with you what steps we are taking to help with the transition </a:t>
            </a:r>
            <a:endParaRPr lang="en-US" b="1">
              <a:solidFill>
                <a:srgbClr val="262626"/>
              </a:solidFill>
            </a:endParaRPr>
          </a:p>
          <a:p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0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428B7-616A-4DA6-AEA7-0475A55C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688438"/>
            <a:ext cx="2835464" cy="15391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solidFill>
                  <a:srgbClr val="262626"/>
                </a:solidFill>
              </a:rPr>
              <a:t>What </a:t>
            </a:r>
            <a:r>
              <a:rPr lang="en-US" sz="2400" b="1" dirty="0">
                <a:ea typeface="+mj-lt"/>
                <a:cs typeface="+mj-lt"/>
              </a:rPr>
              <a:t>are we doing to support our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E49A-294C-4BA5-8700-03F7D417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40" y="2228066"/>
            <a:ext cx="3545396" cy="40273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Spring Term courses available through various temporary remote instruction (TRI) platforms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262626"/>
                </a:solidFill>
              </a:rPr>
              <a:t>Asynchronous or Synchronou</a:t>
            </a:r>
            <a:r>
              <a:rPr lang="en-US" sz="1400" dirty="0">
                <a:solidFill>
                  <a:srgbClr val="262626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Offer Variety of Courses: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262626"/>
                </a:solidFill>
              </a:rPr>
              <a:t>Interacting with Authorities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262626"/>
                </a:solidFill>
              </a:rPr>
              <a:t>Lifelong Learning: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ea typeface="+mn-lt"/>
                <a:cs typeface="+mn-lt"/>
              </a:rPr>
              <a:t>Curriculum in Social</a:t>
            </a:r>
            <a:r>
              <a:rPr lang="en-US" sz="1600" dirty="0">
                <a:solidFill>
                  <a:srgbClr val="262626"/>
                </a:solidFill>
              </a:rPr>
              <a:t> Skills, Exercise, Math, English, Science, Money Management, Art, Cooking, Technology</a:t>
            </a:r>
            <a:endParaRPr lang="en-US" sz="1600">
              <a:solidFill>
                <a:srgbClr val="262626"/>
              </a:solidFill>
            </a:endParaRPr>
          </a:p>
          <a:p>
            <a:pPr lvl="2">
              <a:lnSpc>
                <a:spcPct val="90000"/>
              </a:lnSpc>
            </a:pPr>
            <a:endParaRPr lang="en-US" sz="1600" dirty="0">
              <a:solidFill>
                <a:srgbClr val="262626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>
              <a:solidFill>
                <a:srgbClr val="262626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>
              <a:solidFill>
                <a:srgbClr val="262626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50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FB293F-7FCA-421E-867B-484E4D4A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79" y="335055"/>
            <a:ext cx="6538572" cy="57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0915-DB05-48F5-ADBC-C643B7B9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93" y="1365787"/>
            <a:ext cx="3718455" cy="871183"/>
          </a:xfrm>
        </p:spPr>
        <p:txBody>
          <a:bodyPr/>
          <a:lstStyle/>
          <a:p>
            <a:r>
              <a:rPr lang="en-US" b="1" dirty="0"/>
              <a:t>Approved New Courses</a:t>
            </a:r>
            <a:r>
              <a:rPr lang="en-US" dirty="0"/>
              <a:t>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FBE6-80BD-45E9-9BA1-FC8ED86B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Banking                                     </a:t>
            </a:r>
          </a:p>
          <a:p>
            <a:r>
              <a:rPr lang="en-US" dirty="0"/>
              <a:t>Consumer Skills</a:t>
            </a:r>
          </a:p>
          <a:p>
            <a:r>
              <a:rPr lang="en-US" dirty="0"/>
              <a:t>Health and Fitness Skills</a:t>
            </a:r>
          </a:p>
          <a:p>
            <a:r>
              <a:rPr lang="en-US" dirty="0"/>
              <a:t>Money Skills</a:t>
            </a:r>
          </a:p>
          <a:p>
            <a:r>
              <a:rPr lang="en-US" dirty="0"/>
              <a:t>Basic Budgeting </a:t>
            </a:r>
          </a:p>
          <a:p>
            <a:r>
              <a:rPr lang="en-US" dirty="0"/>
              <a:t>Human Sexuality </a:t>
            </a:r>
          </a:p>
          <a:p>
            <a:r>
              <a:rPr lang="en-US" dirty="0"/>
              <a:t>Memory Building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E1EED-0380-475D-BD8C-E8CE8AB58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Two people sitting at a table&#10;&#10;Description generated with very high confidence">
            <a:extLst>
              <a:ext uri="{FF2B5EF4-FFF2-40B4-BE49-F238E27FC236}">
                <a16:creationId xmlns:a16="http://schemas.microsoft.com/office/drawing/2014/main" id="{807F2110-4F20-4E43-82D0-730CA8F2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9" y="2963672"/>
            <a:ext cx="4215007" cy="28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0C96-6F1E-4BE2-BA48-56F94E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Curriculum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6DD06-A76B-48A4-A400-73AD90E21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Any suggestions?</a:t>
            </a:r>
          </a:p>
        </p:txBody>
      </p:sp>
    </p:spTree>
    <p:extLst>
      <p:ext uri="{BB962C8B-B14F-4D97-AF65-F5344CB8AC3E}">
        <p14:creationId xmlns:p14="http://schemas.microsoft.com/office/powerpoint/2010/main" val="80287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428B7-616A-4DA6-AEA7-0475A55C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688438"/>
            <a:ext cx="2835464" cy="15391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solidFill>
                  <a:srgbClr val="262626"/>
                </a:solidFill>
              </a:rPr>
              <a:t>What </a:t>
            </a:r>
            <a:r>
              <a:rPr lang="en-US" sz="2400" b="1" dirty="0">
                <a:ea typeface="+mj-lt"/>
                <a:cs typeface="+mj-lt"/>
              </a:rPr>
              <a:t>are we doing to support our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E49A-294C-4BA5-8700-03F7D417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67" y="2418565"/>
            <a:ext cx="3716525" cy="356394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1800" b="1" dirty="0">
                <a:ea typeface="+mn-lt"/>
                <a:cs typeface="+mn-lt"/>
              </a:rPr>
              <a:t>Registration</a:t>
            </a:r>
            <a:endParaRPr lang="en-US" sz="1800" dirty="0">
              <a:ea typeface="+mn-lt"/>
              <a:cs typeface="+mn-lt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Open enrollment </a:t>
            </a:r>
          </a:p>
          <a:p>
            <a:pPr marL="1257300" lvl="2" indent="-342900"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Previously registered student</a:t>
            </a:r>
          </a:p>
          <a:p>
            <a:pPr marL="1257300" lvl="2" indent="-342900"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New student registration</a:t>
            </a:r>
            <a:endParaRPr lang="en-US" dirty="0"/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Students 18+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NO COST to you</a:t>
            </a:r>
          </a:p>
          <a:p>
            <a:pPr marL="342900" indent="-342900">
              <a:lnSpc>
                <a:spcPct val="90000"/>
              </a:lnSpc>
            </a:pPr>
            <a:r>
              <a:rPr lang="en-US" sz="1800" b="1" dirty="0">
                <a:ea typeface="+mn-lt"/>
                <a:cs typeface="+mn-lt"/>
              </a:rPr>
              <a:t>Support System</a:t>
            </a:r>
            <a:endParaRPr lang="en-US" sz="1800" dirty="0">
              <a:ea typeface="+mn-lt"/>
              <a:cs typeface="+mn-lt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It is critical that students get the  support they require to transition into  Online learning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 Canvas </a:t>
            </a:r>
            <a:endParaRPr lang="en-US"/>
          </a:p>
          <a:p>
            <a:pPr marL="342900" indent="-342900">
              <a:lnSpc>
                <a:spcPct val="90000"/>
              </a:lnSpc>
            </a:pPr>
            <a:r>
              <a:rPr lang="en-US" sz="1800" b="1" dirty="0">
                <a:ea typeface="+mn-lt"/>
                <a:cs typeface="+mn-lt"/>
              </a:rPr>
              <a:t>Assess need for technology/ device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262626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>
              <a:solidFill>
                <a:srgbClr val="262626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50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FB293F-7FCA-421E-867B-484E4D4A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79" y="335055"/>
            <a:ext cx="6538572" cy="57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4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3428B7-616A-4DA6-AEA7-0475A55C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dirty="0">
                <a:ea typeface="+mj-lt"/>
                <a:cs typeface="+mj-lt"/>
              </a:rPr>
              <a:t>How do we transition to online learning?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C79D03A4-7550-4517-A25C-9E047CA57F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75" r="26310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856EC3-2F43-4B1E-B540-63944312F577}"/>
              </a:ext>
            </a:extLst>
          </p:cNvPr>
          <p:cNvSpPr txBox="1">
            <a:spLocks/>
          </p:cNvSpPr>
          <p:nvPr/>
        </p:nvSpPr>
        <p:spPr>
          <a:xfrm>
            <a:off x="4489566" y="2397708"/>
            <a:ext cx="70567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</a:pPr>
            <a:r>
              <a:rPr lang="en-US" sz="2200" dirty="0"/>
              <a:t>Summer Courses </a:t>
            </a:r>
            <a:endParaRPr lang="en-US" sz="2200" b="1" dirty="0"/>
          </a:p>
          <a:p>
            <a:pPr marL="800100" lvl="1" indent="-342900">
              <a:lnSpc>
                <a:spcPct val="90000"/>
              </a:lnSpc>
            </a:pPr>
            <a:r>
              <a:rPr lang="en-US" sz="1800" b="1" dirty="0"/>
              <a:t>Canvas - Mt. SAC's Learning Management System (LMS)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dirty="0"/>
              <a:t>Familiarize Support Systems </a:t>
            </a:r>
            <a:r>
              <a:rPr lang="en-US" sz="2200"/>
              <a:t>to Canvas</a:t>
            </a:r>
            <a:r>
              <a:rPr lang="en-US" sz="2200" dirty="0"/>
              <a:t> in order to assist our students transition to online learning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dirty="0"/>
              <a:t>Collaborate with Support Systems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Only way we can make this happen for our students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/>
              <a:t>IPP Goals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476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157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YACgEUaXOJg 0</vt:lpstr>
      <vt:lpstr>Organic</vt:lpstr>
      <vt:lpstr>School of Continuing Education  I.M.P.A.C.T.*</vt:lpstr>
      <vt:lpstr>Agenda</vt:lpstr>
      <vt:lpstr>Introducing our Faculty</vt:lpstr>
      <vt:lpstr>Why are we here?</vt:lpstr>
      <vt:lpstr>What are we doing to support our students?</vt:lpstr>
      <vt:lpstr>Approved New Courses  </vt:lpstr>
      <vt:lpstr>Ongoing Curriculum Development</vt:lpstr>
      <vt:lpstr>What are we doing to support our students?</vt:lpstr>
      <vt:lpstr>How do we transition to online learning?</vt:lpstr>
      <vt:lpstr>"If you have some respect for people as they are, you can be more effective in helping them to become better than they are"</vt:lpstr>
      <vt:lpstr>Open for Discussion</vt:lpstr>
      <vt:lpstr>For Any Further Questions...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Espinoza Rodriguez, Laura</dc:creator>
  <cp:lastModifiedBy>Maria Davis</cp:lastModifiedBy>
  <cp:revision>80</cp:revision>
  <dcterms:created xsi:type="dcterms:W3CDTF">2020-04-22T21:31:12Z</dcterms:created>
  <dcterms:modified xsi:type="dcterms:W3CDTF">2020-06-15T14:37:56Z</dcterms:modified>
</cp:coreProperties>
</file>